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37"/>
  </p:notesMasterIdLst>
  <p:handoutMasterIdLst>
    <p:handoutMasterId r:id="rId38"/>
  </p:handoutMasterIdLst>
  <p:sldIdLst>
    <p:sldId id="256" r:id="rId3"/>
    <p:sldId id="276" r:id="rId4"/>
    <p:sldId id="287" r:id="rId5"/>
    <p:sldId id="286" r:id="rId6"/>
    <p:sldId id="267" r:id="rId7"/>
    <p:sldId id="290" r:id="rId8"/>
    <p:sldId id="309" r:id="rId9"/>
    <p:sldId id="319" r:id="rId10"/>
    <p:sldId id="318" r:id="rId11"/>
    <p:sldId id="323" r:id="rId12"/>
    <p:sldId id="312" r:id="rId13"/>
    <p:sldId id="291" r:id="rId14"/>
    <p:sldId id="292" r:id="rId15"/>
    <p:sldId id="293" r:id="rId16"/>
    <p:sldId id="294" r:id="rId17"/>
    <p:sldId id="295" r:id="rId18"/>
    <p:sldId id="313" r:id="rId19"/>
    <p:sldId id="296" r:id="rId20"/>
    <p:sldId id="324" r:id="rId21"/>
    <p:sldId id="298" r:id="rId22"/>
    <p:sldId id="321" r:id="rId23"/>
    <p:sldId id="299" r:id="rId24"/>
    <p:sldId id="325" r:id="rId25"/>
    <p:sldId id="326" r:id="rId26"/>
    <p:sldId id="328" r:id="rId27"/>
    <p:sldId id="327" r:id="rId28"/>
    <p:sldId id="329" r:id="rId29"/>
    <p:sldId id="331" r:id="rId30"/>
    <p:sldId id="332" r:id="rId31"/>
    <p:sldId id="333" r:id="rId32"/>
    <p:sldId id="334" r:id="rId33"/>
    <p:sldId id="335" r:id="rId34"/>
    <p:sldId id="336" r:id="rId35"/>
    <p:sldId id="265" r:id="rId36"/>
  </p:sldIdLst>
  <p:sldSz cx="9906000" cy="6858000" type="A4"/>
  <p:notesSz cx="6797675" cy="9926638"/>
  <p:defaultTextStyle>
    <a:lvl1pPr defTabSz="430322">
      <a:spcBef>
        <a:spcPts val="442"/>
      </a:spcBef>
      <a:defRPr sz="2700">
        <a:solidFill>
          <a:srgbClr val="606162"/>
        </a:solidFill>
        <a:latin typeface="Helvetica Neue"/>
        <a:ea typeface="Helvetica Neue"/>
        <a:cs typeface="Helvetica Neue"/>
        <a:sym typeface="Helvetica Neue"/>
      </a:defRPr>
    </a:lvl1pPr>
    <a:lvl2pPr indent="168387" defTabSz="430322">
      <a:spcBef>
        <a:spcPts val="442"/>
      </a:spcBef>
      <a:defRPr sz="2700">
        <a:solidFill>
          <a:srgbClr val="606162"/>
        </a:solidFill>
        <a:latin typeface="Helvetica Neue"/>
        <a:ea typeface="Helvetica Neue"/>
        <a:cs typeface="Helvetica Neue"/>
        <a:sym typeface="Helvetica Neue"/>
      </a:defRPr>
    </a:lvl2pPr>
    <a:lvl3pPr indent="336774" defTabSz="430322">
      <a:spcBef>
        <a:spcPts val="442"/>
      </a:spcBef>
      <a:defRPr sz="2700">
        <a:solidFill>
          <a:srgbClr val="606162"/>
        </a:solidFill>
        <a:latin typeface="Helvetica Neue"/>
        <a:ea typeface="Helvetica Neue"/>
        <a:cs typeface="Helvetica Neue"/>
        <a:sym typeface="Helvetica Neue"/>
      </a:defRPr>
    </a:lvl3pPr>
    <a:lvl4pPr indent="505160" defTabSz="430322">
      <a:spcBef>
        <a:spcPts val="442"/>
      </a:spcBef>
      <a:defRPr sz="2700">
        <a:solidFill>
          <a:srgbClr val="606162"/>
        </a:solidFill>
        <a:latin typeface="Helvetica Neue"/>
        <a:ea typeface="Helvetica Neue"/>
        <a:cs typeface="Helvetica Neue"/>
        <a:sym typeface="Helvetica Neue"/>
      </a:defRPr>
    </a:lvl4pPr>
    <a:lvl5pPr indent="673547" defTabSz="430322">
      <a:spcBef>
        <a:spcPts val="442"/>
      </a:spcBef>
      <a:defRPr sz="2700">
        <a:solidFill>
          <a:srgbClr val="606162"/>
        </a:solidFill>
        <a:latin typeface="Helvetica Neue"/>
        <a:ea typeface="Helvetica Neue"/>
        <a:cs typeface="Helvetica Neue"/>
        <a:sym typeface="Helvetica Neue"/>
      </a:defRPr>
    </a:lvl5pPr>
    <a:lvl6pPr indent="841934" defTabSz="430322">
      <a:spcBef>
        <a:spcPts val="442"/>
      </a:spcBef>
      <a:defRPr sz="2700">
        <a:solidFill>
          <a:srgbClr val="606162"/>
        </a:solidFill>
        <a:latin typeface="Helvetica Neue"/>
        <a:ea typeface="Helvetica Neue"/>
        <a:cs typeface="Helvetica Neue"/>
        <a:sym typeface="Helvetica Neue"/>
      </a:defRPr>
    </a:lvl6pPr>
    <a:lvl7pPr indent="1010321" defTabSz="430322">
      <a:spcBef>
        <a:spcPts val="442"/>
      </a:spcBef>
      <a:defRPr sz="2700">
        <a:solidFill>
          <a:srgbClr val="606162"/>
        </a:solidFill>
        <a:latin typeface="Helvetica Neue"/>
        <a:ea typeface="Helvetica Neue"/>
        <a:cs typeface="Helvetica Neue"/>
        <a:sym typeface="Helvetica Neue"/>
      </a:defRPr>
    </a:lvl7pPr>
    <a:lvl8pPr indent="1178707" defTabSz="430322">
      <a:spcBef>
        <a:spcPts val="442"/>
      </a:spcBef>
      <a:defRPr sz="2700">
        <a:solidFill>
          <a:srgbClr val="606162"/>
        </a:solidFill>
        <a:latin typeface="Helvetica Neue"/>
        <a:ea typeface="Helvetica Neue"/>
        <a:cs typeface="Helvetica Neue"/>
        <a:sym typeface="Helvetica Neue"/>
      </a:defRPr>
    </a:lvl8pPr>
    <a:lvl9pPr indent="1347094" defTabSz="430322">
      <a:spcBef>
        <a:spcPts val="442"/>
      </a:spcBef>
      <a:defRPr sz="2700">
        <a:solidFill>
          <a:srgbClr val="606162"/>
        </a:solidFill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162"/>
    <a:srgbClr val="45C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91" autoAdjust="0"/>
  </p:normalViewPr>
  <p:slideViewPr>
    <p:cSldViewPr snapToGrid="0" snapToObjects="1" showGuides="1">
      <p:cViewPr>
        <p:scale>
          <a:sx n="94" d="100"/>
          <a:sy n="94" d="100"/>
        </p:scale>
        <p:origin x="-832" y="-296"/>
      </p:cViewPr>
      <p:guideLst>
        <p:guide orient="horz" pos="2160"/>
        <p:guide pos="22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8" d="100"/>
          <a:sy n="118" d="100"/>
        </p:scale>
        <p:origin x="-4128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82BE6-D6A0-3740-BA95-4F3E04B415E5}" type="datetimeFigureOut">
              <a:rPr lang="en-US" smtClean="0"/>
              <a:t>30.11.15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B76A3-B204-CB46-861F-ECC213FEE2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43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0729242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36774">
      <a:defRPr sz="1600">
        <a:latin typeface="Lucida Grande"/>
        <a:ea typeface="Lucida Grande"/>
        <a:cs typeface="Lucida Grande"/>
        <a:sym typeface="Lucida Grande"/>
      </a:defRPr>
    </a:lvl1pPr>
    <a:lvl2pPr indent="168387" defTabSz="336774">
      <a:defRPr sz="1600">
        <a:latin typeface="Lucida Grande"/>
        <a:ea typeface="Lucida Grande"/>
        <a:cs typeface="Lucida Grande"/>
        <a:sym typeface="Lucida Grande"/>
      </a:defRPr>
    </a:lvl2pPr>
    <a:lvl3pPr indent="336774" defTabSz="336774">
      <a:defRPr sz="1600">
        <a:latin typeface="Lucida Grande"/>
        <a:ea typeface="Lucida Grande"/>
        <a:cs typeface="Lucida Grande"/>
        <a:sym typeface="Lucida Grande"/>
      </a:defRPr>
    </a:lvl3pPr>
    <a:lvl4pPr indent="505160" defTabSz="336774">
      <a:defRPr sz="1600">
        <a:latin typeface="Lucida Grande"/>
        <a:ea typeface="Lucida Grande"/>
        <a:cs typeface="Lucida Grande"/>
        <a:sym typeface="Lucida Grande"/>
      </a:defRPr>
    </a:lvl4pPr>
    <a:lvl5pPr indent="673547" defTabSz="336774">
      <a:defRPr sz="1600">
        <a:latin typeface="Lucida Grande"/>
        <a:ea typeface="Lucida Grande"/>
        <a:cs typeface="Lucida Grande"/>
        <a:sym typeface="Lucida Grande"/>
      </a:defRPr>
    </a:lvl5pPr>
    <a:lvl6pPr indent="841934" defTabSz="336774">
      <a:defRPr sz="1600">
        <a:latin typeface="Lucida Grande"/>
        <a:ea typeface="Lucida Grande"/>
        <a:cs typeface="Lucida Grande"/>
        <a:sym typeface="Lucida Grande"/>
      </a:defRPr>
    </a:lvl6pPr>
    <a:lvl7pPr indent="1010321" defTabSz="336774">
      <a:defRPr sz="1600">
        <a:latin typeface="Lucida Grande"/>
        <a:ea typeface="Lucida Grande"/>
        <a:cs typeface="Lucida Grande"/>
        <a:sym typeface="Lucida Grande"/>
      </a:defRPr>
    </a:lvl7pPr>
    <a:lvl8pPr indent="1178707" defTabSz="336774">
      <a:defRPr sz="1600">
        <a:latin typeface="Lucida Grande"/>
        <a:ea typeface="Lucida Grande"/>
        <a:cs typeface="Lucida Grande"/>
        <a:sym typeface="Lucida Grande"/>
      </a:defRPr>
    </a:lvl8pPr>
    <a:lvl9pPr indent="1347094" defTabSz="336774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 sz="1500" cap="none" dirty="0" smtClean="0">
                <a:solidFill>
                  <a:srgbClr val="45C8C9"/>
                </a:solidFill>
                <a:latin typeface="Arial" charset="0"/>
                <a:cs typeface="Arial" charset="0"/>
                <a:sym typeface="Arial" charset="0"/>
              </a:rPr>
              <a:t>Integrated sensor design: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faster HD image acquisition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digital image processing on the chip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one camera with multiple applications</a:t>
            </a:r>
          </a:p>
          <a:p>
            <a:pPr marL="0" indent="0">
              <a:defRPr/>
            </a:pPr>
            <a:endParaRPr lang="en-US" sz="400" cap="none" dirty="0" smtClean="0">
              <a:latin typeface="Arial" charset="0"/>
              <a:cs typeface="Arial" charset="0"/>
              <a:sym typeface="Arial" charset="0"/>
            </a:endParaRPr>
          </a:p>
          <a:p>
            <a:pPr marL="0" indent="0">
              <a:defRPr/>
            </a:pPr>
            <a:r>
              <a:rPr lang="en-US" sz="1500" cap="none" dirty="0" smtClean="0">
                <a:solidFill>
                  <a:srgbClr val="45C8C9"/>
                </a:solidFill>
                <a:latin typeface="Arial" charset="0"/>
                <a:cs typeface="Arial" charset="0"/>
                <a:sym typeface="Arial" charset="0"/>
              </a:rPr>
              <a:t>New X-ray technology: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integrated cooling system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law maintenance</a:t>
            </a:r>
          </a:p>
          <a:p>
            <a:pPr marL="336773" lvl="1" indent="0" algn="l">
              <a:defRPr/>
            </a:pPr>
            <a:endParaRPr lang="en-US" sz="400" dirty="0" smtClean="0">
              <a:latin typeface="Arial" charset="0"/>
              <a:cs typeface="Arial" charset="0"/>
              <a:sym typeface="Arial" charset="0"/>
            </a:endParaRPr>
          </a:p>
          <a:p>
            <a:pPr marL="0" indent="0">
              <a:defRPr/>
            </a:pPr>
            <a:r>
              <a:rPr lang="en-US" sz="1500" cap="none" dirty="0" smtClean="0">
                <a:solidFill>
                  <a:srgbClr val="45C8C9"/>
                </a:solidFill>
                <a:latin typeface="Arial" charset="0"/>
                <a:cs typeface="Arial" charset="0"/>
                <a:sym typeface="Arial" charset="0"/>
              </a:rPr>
              <a:t>New design: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easy upgrades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hermetically protects sensors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easy maintenance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47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 sz="1500" cap="none" dirty="0" smtClean="0">
                <a:solidFill>
                  <a:srgbClr val="45C8C9"/>
                </a:solidFill>
                <a:latin typeface="Arial" charset="0"/>
                <a:cs typeface="Arial" charset="0"/>
                <a:sym typeface="Arial" charset="0"/>
              </a:rPr>
              <a:t>New X-ray technology: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integrated cooling system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law maintenance</a:t>
            </a:r>
          </a:p>
          <a:p>
            <a:pPr marL="336773" lvl="1" indent="0" algn="l">
              <a:defRPr/>
            </a:pPr>
            <a:endParaRPr lang="en-US" sz="400" dirty="0" smtClean="0">
              <a:latin typeface="Arial" charset="0"/>
              <a:cs typeface="Arial" charset="0"/>
              <a:sym typeface="Arial" charset="0"/>
            </a:endParaRPr>
          </a:p>
          <a:p>
            <a:pPr marL="0" indent="0">
              <a:defRPr/>
            </a:pPr>
            <a:r>
              <a:rPr lang="en-US" sz="1500" cap="none" dirty="0" smtClean="0">
                <a:solidFill>
                  <a:srgbClr val="45C8C9"/>
                </a:solidFill>
                <a:latin typeface="Arial" charset="0"/>
                <a:cs typeface="Arial" charset="0"/>
                <a:sym typeface="Arial" charset="0"/>
              </a:rPr>
              <a:t>New design: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easy upgrades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hermetically protects sensors</a:t>
            </a:r>
          </a:p>
          <a:p>
            <a:pPr marL="336773" lvl="1" indent="0" algn="l">
              <a:defRPr/>
            </a:pPr>
            <a:r>
              <a:rPr lang="en-US" sz="1300" dirty="0" smtClean="0">
                <a:latin typeface="Arial" charset="0"/>
                <a:cs typeface="Arial" charset="0"/>
                <a:sym typeface="Arial" charset="0"/>
              </a:rPr>
              <a:t>easy maintenance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42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://microtec.eu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springer.eu/" TargetMode="External"/><Relationship Id="rId3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-1" y="-12138"/>
            <a:ext cx="9959067" cy="6021934"/>
          </a:xfrm>
          <a:prstGeom prst="rect">
            <a:avLst/>
          </a:prstGeom>
          <a:solidFill>
            <a:srgbClr val="44C9C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spcBef>
                <a:spcPts val="0"/>
              </a:spcBef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pic>
        <p:nvPicPr>
          <p:cNvPr id="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5856" y="5488933"/>
            <a:ext cx="1964686" cy="26758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/>
        </p:nvSpPr>
        <p:spPr>
          <a:xfrm>
            <a:off x="0" y="5999139"/>
            <a:ext cx="9959067" cy="900619"/>
          </a:xfrm>
          <a:prstGeom prst="rect">
            <a:avLst/>
          </a:prstGeom>
          <a:solidFill>
            <a:srgbClr val="60616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spcBef>
                <a:spcPts val="0"/>
              </a:spcBef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11" name="Shape 11"/>
          <p:cNvSpPr/>
          <p:nvPr/>
        </p:nvSpPr>
        <p:spPr>
          <a:xfrm>
            <a:off x="474017" y="6088288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microtec.eu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51865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330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715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275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908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0334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8830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165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83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339" y="608568"/>
            <a:ext cx="6895801" cy="356640"/>
          </a:xfrm>
          <a:prstGeom prst="rect">
            <a:avLst/>
          </a:prstGeom>
        </p:spPr>
        <p:txBody>
          <a:bodyPr lIns="64282" tIns="0" rIns="64282" bIns="32141">
            <a:normAutofit/>
          </a:bodyPr>
          <a:lstStyle>
            <a:lvl1pPr algn="l">
              <a:defRPr sz="2400">
                <a:solidFill>
                  <a:srgbClr val="696E7A"/>
                </a:solidFill>
                <a:latin typeface="Helvetica Neue"/>
                <a:cs typeface="Helvetica Neue"/>
              </a:defRPr>
            </a:lvl1pPr>
          </a:lstStyle>
          <a:p>
            <a:r>
              <a:rPr lang="de-AT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lIns="64282" tIns="32141" rIns="64282" bIns="32141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518823" y="911648"/>
            <a:ext cx="5768724" cy="214243"/>
          </a:xfrm>
          <a:prstGeom prst="rect">
            <a:avLst/>
          </a:prstGeom>
        </p:spPr>
        <p:txBody>
          <a:bodyPr wrap="square" lIns="101232" tIns="0" rIns="64282" bIns="0">
            <a:noAutofit/>
          </a:bodyPr>
          <a:lstStyle>
            <a:lvl1pPr>
              <a:spcAft>
                <a:spcPts val="2531"/>
              </a:spcAft>
              <a:buNone/>
              <a:defRPr sz="1700" baseline="0">
                <a:solidFill>
                  <a:srgbClr val="A6ADB4"/>
                </a:solidFill>
              </a:defRPr>
            </a:lvl1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wrap="square" lIns="64282" tIns="32141" rIns="64282" bIns="32141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fld id="{A3EDF32E-FCBC-4391-AD6B-80DB750C0D1D}" type="datetimeFigureOut">
              <a:rPr lang="de-DE" altLang="de-DE" sz="1000" kern="120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30.11.15</a:t>
            </a:fld>
            <a:endParaRPr lang="de-DE" altLang="de-DE" sz="1000" kern="120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lIns="64282" tIns="32141" rIns="64282" bIns="32141"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kern="1200">
              <a:solidFill>
                <a:srgbClr val="000000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wrap="square" lIns="64282" tIns="32141" rIns="64282" bIns="32141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fld id="{D3BD4289-9E89-434E-A217-B426766BB6D3}" type="slidenum">
              <a:rPr lang="de-DE" altLang="de-DE" sz="1000" kern="120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 sz="1000" kern="120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161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606162"/>
                </a:solidFill>
              </a:rPr>
              <a:t>Title Text</a:t>
            </a:r>
          </a:p>
        </p:txBody>
      </p:sp>
      <p:sp>
        <p:nvSpPr>
          <p:cNvPr id="10" name="Shape 4"/>
          <p:cNvSpPr/>
          <p:nvPr userDrawn="1"/>
        </p:nvSpPr>
        <p:spPr>
          <a:xfrm>
            <a:off x="0" y="6458505"/>
            <a:ext cx="9932505" cy="407485"/>
          </a:xfrm>
          <a:prstGeom prst="rect">
            <a:avLst/>
          </a:prstGeom>
          <a:solidFill>
            <a:srgbClr val="60616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spcBef>
                <a:spcPts val="0"/>
              </a:spcBef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606162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239450690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1" y="-671284"/>
            <a:ext cx="9906001" cy="782975"/>
          </a:xfrm>
          <a:prstGeom prst="rect">
            <a:avLst/>
          </a:prstGeom>
          <a:solidFill>
            <a:srgbClr val="44C9C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spcBef>
                <a:spcPts val="0"/>
              </a:spcBef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2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5856" y="-413590"/>
            <a:ext cx="1964686" cy="26758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/>
          <p:nvPr userDrawn="1"/>
        </p:nvSpPr>
        <p:spPr>
          <a:xfrm>
            <a:off x="1" y="4568764"/>
            <a:ext cx="9906000" cy="2289236"/>
          </a:xfrm>
          <a:prstGeom prst="rect">
            <a:avLst/>
          </a:prstGeom>
          <a:solidFill>
            <a:srgbClr val="60616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spcBef>
                <a:spcPts val="0"/>
              </a:spcBef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3212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0" y="4098016"/>
            <a:ext cx="9906000" cy="2548571"/>
          </a:xfrm>
          <a:prstGeom prst="rect">
            <a:avLst/>
          </a:prstGeom>
          <a:solidFill>
            <a:srgbClr val="44C9C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spcBef>
                <a:spcPts val="0"/>
              </a:spcBef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4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5856" y="4351291"/>
            <a:ext cx="1964686" cy="26758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493365" y="346520"/>
            <a:ext cx="5082172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140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45C8C9"/>
                </a:solidFill>
              </a:rPr>
              <a:t>Thank You.</a:t>
            </a:r>
          </a:p>
        </p:txBody>
      </p:sp>
      <p:sp>
        <p:nvSpPr>
          <p:cNvPr id="46" name="Shape 46"/>
          <p:cNvSpPr/>
          <p:nvPr/>
        </p:nvSpPr>
        <p:spPr>
          <a:xfrm>
            <a:off x="0" y="6384168"/>
            <a:ext cx="9906001" cy="522014"/>
          </a:xfrm>
          <a:prstGeom prst="rect">
            <a:avLst/>
          </a:prstGeom>
          <a:solidFill>
            <a:srgbClr val="60616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spcBef>
                <a:spcPts val="0"/>
              </a:spcBef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80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19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pringer_Logo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838811" y="388938"/>
            <a:ext cx="173527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31"/>
          <p:cNvSpPr>
            <a:spLocks noChangeArrowheads="1"/>
          </p:cNvSpPr>
          <p:nvPr userDrawn="1"/>
        </p:nvSpPr>
        <p:spPr bwMode="auto">
          <a:xfrm>
            <a:off x="165100" y="6172200"/>
            <a:ext cx="9575800" cy="5334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kern="12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Rectangle 4">
            <a:hlinkClick r:id="rId2"/>
          </p:cNvPr>
          <p:cNvSpPr>
            <a:spLocks noChangeArrowheads="1"/>
          </p:cNvSpPr>
          <p:nvPr userDrawn="1"/>
        </p:nvSpPr>
        <p:spPr bwMode="auto">
          <a:xfrm>
            <a:off x="8820957" y="6475870"/>
            <a:ext cx="9509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800" kern="1200" smtClean="0">
                <a:solidFill>
                  <a:srgbClr val="808080"/>
                </a:solidFill>
              </a:rPr>
              <a:t>www.springer.eu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0200" y="1524000"/>
            <a:ext cx="9245600" cy="381000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de-AT" noProof="0" smtClean="0"/>
              <a:t>Master-Untertitelformat bearbeiten</a:t>
            </a:r>
            <a:endParaRPr lang="de-DE" noProof="0" dirty="0" smtClean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330200" y="685800"/>
            <a:ext cx="9245600" cy="990600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2800" b="0">
                <a:solidFill>
                  <a:srgbClr val="48CC2F"/>
                </a:solidFill>
              </a:defRPr>
            </a:lvl1pPr>
          </a:lstStyle>
          <a:p>
            <a:pPr lvl="0"/>
            <a:r>
              <a:rPr lang="de-DE" noProof="0" dirty="0" smtClean="0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4067250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80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4" Type="http://schemas.openxmlformats.org/officeDocument/2006/relationships/hyperlink" Target="http://www.springer.eu/" TargetMode="Externa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3253" y="2861"/>
            <a:ext cx="9932505" cy="774138"/>
          </a:xfrm>
          <a:prstGeom prst="rect">
            <a:avLst/>
          </a:prstGeom>
          <a:solidFill>
            <a:srgbClr val="44C9C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spcBef>
                <a:spcPts val="0"/>
              </a:spcBef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3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65856" y="256136"/>
            <a:ext cx="1964686" cy="2675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93366" y="1169789"/>
            <a:ext cx="8815352" cy="4939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606162"/>
                </a:solidFill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9" r:id="rId5"/>
    <p:sldLayoutId id="2147483662" r:id="rId6"/>
    <p:sldLayoutId id="2147483676" r:id="rId7"/>
  </p:sldLayoutIdLst>
  <p:transition xmlns:p14="http://schemas.microsoft.com/office/powerpoint/2010/main" spd="med"/>
  <p:txStyles>
    <p:titleStyle>
      <a:lvl1pPr defTabSz="430322">
        <a:defRPr sz="5200">
          <a:solidFill>
            <a:srgbClr val="606162"/>
          </a:solidFill>
          <a:latin typeface="+mj-lt"/>
          <a:ea typeface="+mj-ea"/>
          <a:cs typeface="+mj-cs"/>
          <a:sym typeface="Helvetica Neue Light"/>
        </a:defRPr>
      </a:lvl1pPr>
      <a:lvl2pPr indent="168387" defTabSz="430322">
        <a:defRPr sz="5200">
          <a:solidFill>
            <a:srgbClr val="606162"/>
          </a:solidFill>
          <a:latin typeface="+mj-lt"/>
          <a:ea typeface="+mj-ea"/>
          <a:cs typeface="+mj-cs"/>
          <a:sym typeface="Helvetica Neue Light"/>
        </a:defRPr>
      </a:lvl2pPr>
      <a:lvl3pPr indent="336774" defTabSz="430322">
        <a:defRPr sz="5200">
          <a:solidFill>
            <a:srgbClr val="606162"/>
          </a:solidFill>
          <a:latin typeface="+mj-lt"/>
          <a:ea typeface="+mj-ea"/>
          <a:cs typeface="+mj-cs"/>
          <a:sym typeface="Helvetica Neue Light"/>
        </a:defRPr>
      </a:lvl3pPr>
      <a:lvl4pPr indent="505160" defTabSz="430322">
        <a:defRPr sz="5200">
          <a:solidFill>
            <a:srgbClr val="606162"/>
          </a:solidFill>
          <a:latin typeface="+mj-lt"/>
          <a:ea typeface="+mj-ea"/>
          <a:cs typeface="+mj-cs"/>
          <a:sym typeface="Helvetica Neue Light"/>
        </a:defRPr>
      </a:lvl4pPr>
      <a:lvl5pPr indent="673547" defTabSz="430322">
        <a:defRPr sz="5200">
          <a:solidFill>
            <a:srgbClr val="606162"/>
          </a:solidFill>
          <a:latin typeface="+mj-lt"/>
          <a:ea typeface="+mj-ea"/>
          <a:cs typeface="+mj-cs"/>
          <a:sym typeface="Helvetica Neue Light"/>
        </a:defRPr>
      </a:lvl5pPr>
      <a:lvl6pPr indent="841934" defTabSz="430322">
        <a:defRPr sz="5200">
          <a:solidFill>
            <a:srgbClr val="606162"/>
          </a:solidFill>
          <a:latin typeface="+mj-lt"/>
          <a:ea typeface="+mj-ea"/>
          <a:cs typeface="+mj-cs"/>
          <a:sym typeface="Helvetica Neue Light"/>
        </a:defRPr>
      </a:lvl6pPr>
      <a:lvl7pPr indent="1010321" defTabSz="430322">
        <a:defRPr sz="5200">
          <a:solidFill>
            <a:srgbClr val="606162"/>
          </a:solidFill>
          <a:latin typeface="+mj-lt"/>
          <a:ea typeface="+mj-ea"/>
          <a:cs typeface="+mj-cs"/>
          <a:sym typeface="Helvetica Neue Light"/>
        </a:defRPr>
      </a:lvl7pPr>
      <a:lvl8pPr indent="1178707" defTabSz="430322">
        <a:defRPr sz="5200">
          <a:solidFill>
            <a:srgbClr val="606162"/>
          </a:solidFill>
          <a:latin typeface="+mj-lt"/>
          <a:ea typeface="+mj-ea"/>
          <a:cs typeface="+mj-cs"/>
          <a:sym typeface="Helvetica Neue Light"/>
        </a:defRPr>
      </a:lvl8pPr>
      <a:lvl9pPr indent="1347094" defTabSz="430322">
        <a:defRPr sz="5200">
          <a:solidFill>
            <a:srgbClr val="606162"/>
          </a:solidFill>
          <a:latin typeface="+mj-lt"/>
          <a:ea typeface="+mj-ea"/>
          <a:cs typeface="+mj-cs"/>
          <a:sym typeface="Helvetica Neue Light"/>
        </a:defRPr>
      </a:lvl9pPr>
    </p:titleStyle>
    <p:bodyStyle>
      <a:lvl1pPr defTabSz="430322">
        <a:defRPr sz="2400">
          <a:latin typeface="Helvetica Neue"/>
          <a:ea typeface="Helvetica Neue"/>
          <a:cs typeface="Helvetica Neue"/>
          <a:sym typeface="Helvetica Neue"/>
        </a:defRPr>
      </a:lvl1pPr>
      <a:lvl2pPr indent="168387" defTabSz="430322">
        <a:defRPr sz="2400">
          <a:latin typeface="Helvetica Neue"/>
          <a:ea typeface="Helvetica Neue"/>
          <a:cs typeface="Helvetica Neue"/>
          <a:sym typeface="Helvetica Neue"/>
        </a:defRPr>
      </a:lvl2pPr>
      <a:lvl3pPr indent="336774" defTabSz="430322">
        <a:defRPr sz="2400">
          <a:latin typeface="Helvetica Neue"/>
          <a:ea typeface="Helvetica Neue"/>
          <a:cs typeface="Helvetica Neue"/>
          <a:sym typeface="Helvetica Neue"/>
        </a:defRPr>
      </a:lvl3pPr>
      <a:lvl4pPr indent="505160" defTabSz="430322">
        <a:defRPr sz="2400">
          <a:latin typeface="Helvetica Neue"/>
          <a:ea typeface="Helvetica Neue"/>
          <a:cs typeface="Helvetica Neue"/>
          <a:sym typeface="Helvetica Neue"/>
        </a:defRPr>
      </a:lvl4pPr>
      <a:lvl5pPr indent="673547" defTabSz="430322">
        <a:defRPr sz="2400">
          <a:latin typeface="Helvetica Neue"/>
          <a:ea typeface="Helvetica Neue"/>
          <a:cs typeface="Helvetica Neue"/>
          <a:sym typeface="Helvetica Neue"/>
        </a:defRPr>
      </a:lvl5pPr>
      <a:lvl6pPr indent="841934" defTabSz="430322">
        <a:defRPr sz="2400">
          <a:latin typeface="Helvetica Neue"/>
          <a:ea typeface="Helvetica Neue"/>
          <a:cs typeface="Helvetica Neue"/>
          <a:sym typeface="Helvetica Neue"/>
        </a:defRPr>
      </a:lvl6pPr>
      <a:lvl7pPr indent="1010321" defTabSz="430322">
        <a:defRPr sz="2400">
          <a:latin typeface="Helvetica Neue"/>
          <a:ea typeface="Helvetica Neue"/>
          <a:cs typeface="Helvetica Neue"/>
          <a:sym typeface="Helvetica Neue"/>
        </a:defRPr>
      </a:lvl7pPr>
      <a:lvl8pPr indent="1178707" defTabSz="430322">
        <a:defRPr sz="2400">
          <a:latin typeface="Helvetica Neue"/>
          <a:ea typeface="Helvetica Neue"/>
          <a:cs typeface="Helvetica Neue"/>
          <a:sym typeface="Helvetica Neue"/>
        </a:defRPr>
      </a:lvl8pPr>
      <a:lvl9pPr indent="1347094" defTabSz="430322">
        <a:defRPr sz="2400">
          <a:latin typeface="Helvetica Neue"/>
          <a:ea typeface="Helvetica Neue"/>
          <a:cs typeface="Helvetica Neue"/>
          <a:sym typeface="Helvetica Neue"/>
        </a:defRPr>
      </a:lvl9pPr>
    </p:bodyStyle>
    <p:otherStyle>
      <a:lvl1pPr algn="ctr" defTabSz="43032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8387" algn="ctr" defTabSz="43032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36774" algn="ctr" defTabSz="43032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505160" algn="ctr" defTabSz="43032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73547" algn="ctr" defTabSz="43032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41934" algn="ctr" defTabSz="43032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010321" algn="ctr" defTabSz="43032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78707" algn="ctr" defTabSz="43032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347094" algn="ctr" defTabSz="43032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pringer_Logo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838811" y="388938"/>
            <a:ext cx="173527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31"/>
          <p:cNvSpPr>
            <a:spLocks noChangeArrowheads="1"/>
          </p:cNvSpPr>
          <p:nvPr userDrawn="1"/>
        </p:nvSpPr>
        <p:spPr bwMode="auto">
          <a:xfrm>
            <a:off x="165100" y="6172200"/>
            <a:ext cx="9575800" cy="5334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kern="12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8" name="Rectangle 4">
            <a:hlinkClick r:id="rId14"/>
          </p:cNvPr>
          <p:cNvSpPr>
            <a:spLocks noChangeArrowheads="1"/>
          </p:cNvSpPr>
          <p:nvPr userDrawn="1"/>
        </p:nvSpPr>
        <p:spPr bwMode="auto">
          <a:xfrm>
            <a:off x="8820956" y="6475870"/>
            <a:ext cx="9509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800" kern="1200" smtClean="0">
                <a:solidFill>
                  <a:srgbClr val="808080"/>
                </a:solidFill>
              </a:rPr>
              <a:t>www.springer.eu</a:t>
            </a:r>
          </a:p>
        </p:txBody>
      </p:sp>
    </p:spTree>
    <p:extLst>
      <p:ext uri="{BB962C8B-B14F-4D97-AF65-F5344CB8AC3E}">
        <p14:creationId xmlns:p14="http://schemas.microsoft.com/office/powerpoint/2010/main" val="8748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icrotec.eu" TargetMode="External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://microtec.e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crotec.e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crotec.eu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crotec.eu" TargetMode="External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://microtec.e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microtec.e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emf"/><Relationship Id="rId6" Type="http://schemas.openxmlformats.org/officeDocument/2006/relationships/image" Target="../media/image42.png"/><Relationship Id="rId7" Type="http://schemas.openxmlformats.org/officeDocument/2006/relationships/hyperlink" Target="http://microtec.eu" TargetMode="External"/><Relationship Id="rId8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crotec.eu" TargetMode="External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://microtec.eu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crotec.e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hyperlink" Target="http://microtec.e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8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hyperlink" Target="http://microtec.e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microtec.e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hyperlink" Target="http://microtec.e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-_2004-Dokument1.doc"/><Relationship Id="rId4" Type="http://schemas.openxmlformats.org/officeDocument/2006/relationships/image" Target="../media/image61.wmf"/><Relationship Id="rId5" Type="http://schemas.openxmlformats.org/officeDocument/2006/relationships/oleObject" Target="../embeddings/Microsoft_Word_97-_2004-Dokument2.doc"/><Relationship Id="rId6" Type="http://schemas.openxmlformats.org/officeDocument/2006/relationships/image" Target="../media/image62.wmf"/><Relationship Id="rId7" Type="http://schemas.openxmlformats.org/officeDocument/2006/relationships/image" Target="../media/image63.jpeg"/><Relationship Id="rId8" Type="http://schemas.openxmlformats.org/officeDocument/2006/relationships/hyperlink" Target="http://microtec.eu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microtec.eu" TargetMode="Externa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15.jpeg"/><Relationship Id="rId13" Type="http://schemas.openxmlformats.org/officeDocument/2006/relationships/image" Target="../media/image16.png"/><Relationship Id="rId14" Type="http://schemas.openxmlformats.org/officeDocument/2006/relationships/hyperlink" Target="http://microtec.e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crotec.e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microtec.e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T_Microtec_ Logo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8" y="-437508"/>
            <a:ext cx="7095744" cy="3023616"/>
          </a:xfrm>
          <a:prstGeom prst="rect">
            <a:avLst/>
          </a:prstGeom>
        </p:spPr>
      </p:pic>
      <p:sp>
        <p:nvSpPr>
          <p:cNvPr id="3" name="Shape 33"/>
          <p:cNvSpPr/>
          <p:nvPr/>
        </p:nvSpPr>
        <p:spPr>
          <a:xfrm>
            <a:off x="528178" y="2519144"/>
            <a:ext cx="9172710" cy="275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66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Лидирующие в мире решения сканирования </a:t>
            </a:r>
            <a:r>
              <a:rPr lang="ru-RU" sz="6600" dirty="0" smtClean="0">
                <a:latin typeface="Helvetica Neue Thin"/>
                <a:ea typeface="Helvetica Neue Thin"/>
                <a:cs typeface="Helvetica Neue Thin"/>
                <a:sym typeface="Helvetica Neue Thin"/>
              </a:rPr>
              <a:t>древесины</a:t>
            </a:r>
            <a:endParaRPr sz="6600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</p:spTree>
  </p:cSld>
  <p:clrMapOvr>
    <a:masterClrMapping/>
  </p:clrMapOvr>
  <p:transition xmlns:p14="http://schemas.microsoft.com/office/powerpoint/2010/main" spd="med" advTm="607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165100" y="894202"/>
            <a:ext cx="8978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de-DE" sz="2800" dirty="0">
                <a:solidFill>
                  <a:srgbClr val="46B919"/>
                </a:solidFill>
                <a:ea typeface="Osaka" charset="-128"/>
              </a:rPr>
              <a:t>ОСНОВНЫЕ КОМПОНЕНТЫ </a:t>
            </a:r>
            <a:r>
              <a:rPr lang="de-DE" altLang="de-DE" sz="2800" dirty="0">
                <a:solidFill>
                  <a:srgbClr val="46B919"/>
                </a:solidFill>
                <a:ea typeface="Osaka" charset="-128"/>
              </a:rPr>
              <a:t>SPRINGER </a:t>
            </a:r>
            <a:r>
              <a:rPr lang="de-DE" altLang="de-DE" sz="2800" b="1" dirty="0">
                <a:solidFill>
                  <a:srgbClr val="46B919"/>
                </a:solidFill>
                <a:ea typeface="Osaka" charset="-128"/>
              </a:rPr>
              <a:t>ECUT200</a:t>
            </a:r>
            <a:r>
              <a:rPr lang="de-DE" altLang="de-DE" sz="2800" dirty="0">
                <a:solidFill>
                  <a:schemeClr val="tx2"/>
                </a:solidFill>
                <a:ea typeface="Osaka" charset="-128"/>
              </a:rPr>
              <a:t/>
            </a:r>
            <a:br>
              <a:rPr lang="de-DE" altLang="de-DE" sz="2800" dirty="0">
                <a:solidFill>
                  <a:schemeClr val="tx2"/>
                </a:solidFill>
                <a:ea typeface="Osaka" charset="-128"/>
              </a:rPr>
            </a:br>
            <a:endParaRPr lang="de-DE" altLang="de-DE" sz="2000" dirty="0">
              <a:solidFill>
                <a:schemeClr val="bg2"/>
              </a:solidFill>
              <a:ea typeface="Osaka" charset="-128"/>
            </a:endParaRPr>
          </a:p>
          <a:p>
            <a:pPr>
              <a:lnSpc>
                <a:spcPct val="80000"/>
              </a:lnSpc>
            </a:pPr>
            <a:r>
              <a:rPr lang="de-DE" altLang="de-DE" sz="2800" dirty="0">
                <a:solidFill>
                  <a:schemeClr val="tx2"/>
                </a:solidFill>
                <a:ea typeface="Osaka" charset="-128"/>
              </a:rPr>
              <a:t/>
            </a:r>
            <a:br>
              <a:rPr lang="de-DE" altLang="de-DE" sz="2800" dirty="0">
                <a:solidFill>
                  <a:schemeClr val="tx2"/>
                </a:solidFill>
                <a:ea typeface="Osaka" charset="-128"/>
              </a:rPr>
            </a:br>
            <a:endParaRPr lang="de-DE" altLang="de-DE" sz="2000" dirty="0">
              <a:solidFill>
                <a:schemeClr val="bg2"/>
              </a:solidFill>
              <a:ea typeface="Osaka" charset="-128"/>
            </a:endParaRPr>
          </a:p>
        </p:txBody>
      </p:sp>
      <p:sp>
        <p:nvSpPr>
          <p:cNvPr id="7" name="Rectangle 130"/>
          <p:cNvSpPr>
            <a:spLocks noChangeArrowheads="1"/>
          </p:cNvSpPr>
          <p:nvPr/>
        </p:nvSpPr>
        <p:spPr bwMode="auto">
          <a:xfrm>
            <a:off x="4717300" y="1943048"/>
            <a:ext cx="4934700" cy="2335767"/>
          </a:xfrm>
          <a:prstGeom prst="rect">
            <a:avLst/>
          </a:prstGeom>
          <a:solidFill>
            <a:srgbClr val="D9DBDB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ru-RU" altLang="en-US" sz="1200" dirty="0" smtClean="0"/>
              <a:t>Тип привода</a:t>
            </a:r>
            <a:r>
              <a:rPr lang="en-GB" altLang="en-US" sz="1200" dirty="0" smtClean="0"/>
              <a:t>:</a:t>
            </a:r>
            <a:r>
              <a:rPr lang="en-GB" altLang="en-US" sz="1200" dirty="0"/>
              <a:t>		</a:t>
            </a:r>
            <a:r>
              <a:rPr lang="ru-RU" altLang="en-US" sz="1200" dirty="0" smtClean="0"/>
              <a:t>	Центральный приводной двигатель, 					расположенный снаружи</a:t>
            </a:r>
          </a:p>
          <a:p>
            <a:r>
              <a:rPr lang="ru-RU" altLang="en-US" sz="1200" dirty="0" smtClean="0"/>
              <a:t>Привод пил триммера</a:t>
            </a:r>
            <a:r>
              <a:rPr lang="en-GB" altLang="en-US" sz="1200" dirty="0" smtClean="0"/>
              <a:t>:</a:t>
            </a:r>
            <a:r>
              <a:rPr lang="en-GB" altLang="en-US" sz="1200" dirty="0"/>
              <a:t>	</a:t>
            </a:r>
            <a:r>
              <a:rPr lang="ru-RU" altLang="en-US" sz="1200" dirty="0" smtClean="0"/>
              <a:t>	Серийно расположенные 					приводные механизмы </a:t>
            </a:r>
          </a:p>
          <a:p>
            <a:r>
              <a:rPr lang="ru-RU" altLang="en-US" sz="1200" dirty="0" smtClean="0"/>
              <a:t>Управление пилами</a:t>
            </a:r>
            <a:r>
              <a:rPr lang="en-GB" altLang="en-US" sz="1200" dirty="0" smtClean="0"/>
              <a:t>:</a:t>
            </a:r>
            <a:r>
              <a:rPr lang="en-GB" altLang="en-US" sz="1200" dirty="0"/>
              <a:t>		</a:t>
            </a:r>
            <a:r>
              <a:rPr lang="ru-RU" altLang="en-US" sz="1200" dirty="0" smtClean="0"/>
              <a:t>Электроприводной механизм</a:t>
            </a:r>
            <a:endParaRPr lang="en-GB" altLang="en-US" sz="1200" dirty="0"/>
          </a:p>
          <a:p>
            <a:r>
              <a:rPr lang="ru-RU" altLang="en-US" sz="1200" dirty="0" smtClean="0"/>
              <a:t>Модульная длина</a:t>
            </a:r>
            <a:r>
              <a:rPr lang="en-GB" altLang="en-US" sz="1200" dirty="0" smtClean="0"/>
              <a:t>:</a:t>
            </a:r>
            <a:r>
              <a:rPr lang="en-GB" altLang="en-US" sz="1200" dirty="0"/>
              <a:t>	</a:t>
            </a:r>
            <a:r>
              <a:rPr lang="ru-RU" altLang="en-US" sz="1200" dirty="0" smtClean="0"/>
              <a:t>	</a:t>
            </a:r>
            <a:r>
              <a:rPr lang="en-GB" altLang="en-US" sz="1200" dirty="0" smtClean="0"/>
              <a:t>1’ / 2’ (300 </a:t>
            </a:r>
            <a:r>
              <a:rPr lang="ru-RU" altLang="en-US" sz="1200" dirty="0" smtClean="0"/>
              <a:t>мм</a:t>
            </a:r>
            <a:r>
              <a:rPr lang="en-GB" altLang="en-US" sz="1200" dirty="0" smtClean="0"/>
              <a:t> </a:t>
            </a:r>
            <a:r>
              <a:rPr lang="en-GB" altLang="en-US" sz="1200" dirty="0"/>
              <a:t>/ </a:t>
            </a:r>
            <a:r>
              <a:rPr lang="en-GB" altLang="en-US" sz="1200" dirty="0" smtClean="0"/>
              <a:t>600 </a:t>
            </a:r>
            <a:r>
              <a:rPr lang="ru-RU" altLang="en-US" sz="1200" dirty="0" smtClean="0"/>
              <a:t>мм</a:t>
            </a:r>
            <a:r>
              <a:rPr lang="en-GB" altLang="en-US" sz="1200" dirty="0" smtClean="0"/>
              <a:t>) </a:t>
            </a:r>
            <a:endParaRPr lang="en-GB" altLang="en-US" sz="1200" dirty="0"/>
          </a:p>
          <a:p>
            <a:r>
              <a:rPr lang="ru-RU" altLang="en-US" sz="1200" dirty="0" smtClean="0"/>
              <a:t>Точность триммера</a:t>
            </a:r>
            <a:r>
              <a:rPr lang="en-GB" altLang="en-US" sz="1200" dirty="0" smtClean="0"/>
              <a:t>:</a:t>
            </a:r>
            <a:r>
              <a:rPr lang="en-GB" altLang="en-US" sz="1200" dirty="0"/>
              <a:t>	</a:t>
            </a:r>
            <a:r>
              <a:rPr lang="ru-RU" altLang="en-US" sz="1200" dirty="0" smtClean="0"/>
              <a:t>	</a:t>
            </a:r>
            <a:r>
              <a:rPr lang="en-GB" altLang="en-US" sz="1200" dirty="0" smtClean="0"/>
              <a:t>+- 0,0050’’ (1.25 </a:t>
            </a:r>
            <a:r>
              <a:rPr lang="ru-RU" altLang="en-US" sz="1200" dirty="0" smtClean="0"/>
              <a:t>мм</a:t>
            </a:r>
            <a:r>
              <a:rPr lang="en-GB" altLang="en-US" sz="1200" dirty="0" smtClean="0"/>
              <a:t>)</a:t>
            </a:r>
            <a:endParaRPr lang="en-GB" altLang="en-US" sz="1200" dirty="0"/>
          </a:p>
          <a:p>
            <a:r>
              <a:rPr lang="ru-RU" altLang="en-US" sz="1200" dirty="0" err="1" smtClean="0"/>
              <a:t>Макс.толщина</a:t>
            </a:r>
            <a:r>
              <a:rPr lang="ru-RU" altLang="en-US" sz="1200" dirty="0" smtClean="0"/>
              <a:t> доски</a:t>
            </a:r>
            <a:r>
              <a:rPr lang="en-GB" altLang="en-US" sz="1200" dirty="0" smtClean="0"/>
              <a:t>:</a:t>
            </a:r>
            <a:r>
              <a:rPr lang="en-GB" altLang="en-US" sz="1200" dirty="0"/>
              <a:t>	</a:t>
            </a:r>
            <a:r>
              <a:rPr lang="ru-RU" altLang="en-US" sz="1200" dirty="0" smtClean="0"/>
              <a:t>	</a:t>
            </a:r>
            <a:r>
              <a:rPr lang="en-GB" altLang="en-US" sz="1200" dirty="0" smtClean="0"/>
              <a:t>4’’ (100 </a:t>
            </a:r>
            <a:r>
              <a:rPr lang="ru-RU" altLang="en-US" sz="1200" dirty="0" smtClean="0"/>
              <a:t>мм</a:t>
            </a:r>
            <a:r>
              <a:rPr lang="en-GB" altLang="en-US" sz="1200" dirty="0" smtClean="0"/>
              <a:t>)</a:t>
            </a:r>
            <a:endParaRPr lang="en-GB" altLang="en-US" sz="1200" dirty="0"/>
          </a:p>
          <a:p>
            <a:r>
              <a:rPr lang="ru-RU" altLang="en-US" sz="1200" dirty="0" err="1" smtClean="0"/>
              <a:t>Макс.ширина</a:t>
            </a:r>
            <a:r>
              <a:rPr lang="ru-RU" altLang="en-US" sz="1200" dirty="0" smtClean="0"/>
              <a:t> доски</a:t>
            </a:r>
            <a:r>
              <a:rPr lang="en-GB" altLang="en-US" sz="1200" dirty="0" smtClean="0"/>
              <a:t>:</a:t>
            </a:r>
            <a:r>
              <a:rPr lang="en-GB" altLang="en-US" sz="1200" dirty="0"/>
              <a:t>	</a:t>
            </a:r>
            <a:r>
              <a:rPr lang="ru-RU" altLang="en-US" sz="1200" dirty="0" smtClean="0"/>
              <a:t>	</a:t>
            </a:r>
            <a:r>
              <a:rPr lang="en-GB" altLang="en-US" sz="1200" dirty="0" smtClean="0"/>
              <a:t>10’’ (250 </a:t>
            </a:r>
            <a:r>
              <a:rPr lang="ru-RU" altLang="en-US" sz="1200" dirty="0" smtClean="0"/>
              <a:t>мм</a:t>
            </a:r>
            <a:r>
              <a:rPr lang="en-GB" altLang="en-US" sz="1200" dirty="0" smtClean="0"/>
              <a:t>)</a:t>
            </a:r>
            <a:endParaRPr lang="en-GB" altLang="en-US" sz="1200" dirty="0"/>
          </a:p>
          <a:p>
            <a:r>
              <a:rPr lang="ru-RU" altLang="en-US" sz="1200" dirty="0" smtClean="0"/>
              <a:t>Древесные породы</a:t>
            </a:r>
            <a:r>
              <a:rPr lang="en-GB" altLang="en-US" sz="1200" dirty="0" smtClean="0"/>
              <a:t>:</a:t>
            </a:r>
            <a:r>
              <a:rPr lang="en-GB" altLang="en-US" sz="1200" dirty="0"/>
              <a:t>	</a:t>
            </a:r>
            <a:r>
              <a:rPr lang="ru-RU" altLang="en-US" sz="1200" dirty="0" smtClean="0"/>
              <a:t>	Все виды хвойной древесины</a:t>
            </a:r>
            <a:endParaRPr lang="en-GB" altLang="en-US" sz="1200" dirty="0"/>
          </a:p>
        </p:txBody>
      </p:sp>
      <p:sp>
        <p:nvSpPr>
          <p:cNvPr id="8" name="Text Box 135"/>
          <p:cNvSpPr txBox="1">
            <a:spLocks noChangeArrowheads="1"/>
          </p:cNvSpPr>
          <p:nvPr/>
        </p:nvSpPr>
        <p:spPr bwMode="auto">
          <a:xfrm>
            <a:off x="4717301" y="1655016"/>
            <a:ext cx="4934700" cy="215900"/>
          </a:xfrm>
          <a:prstGeom prst="rect">
            <a:avLst/>
          </a:prstGeom>
          <a:solidFill>
            <a:srgbClr val="D9DBDB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0" rIns="9000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ru-RU" altLang="en-US" sz="1400" b="1" dirty="0" smtClean="0"/>
              <a:t>Технические данные</a:t>
            </a:r>
            <a:endParaRPr lang="en-GB" altLang="en-US" sz="1400" b="1" dirty="0"/>
          </a:p>
        </p:txBody>
      </p:sp>
      <p:sp>
        <p:nvSpPr>
          <p:cNvPr id="9" name="Text Box 135"/>
          <p:cNvSpPr txBox="1">
            <a:spLocks noChangeArrowheads="1"/>
          </p:cNvSpPr>
          <p:nvPr/>
        </p:nvSpPr>
        <p:spPr bwMode="auto">
          <a:xfrm>
            <a:off x="4717300" y="4548860"/>
            <a:ext cx="4934701" cy="908710"/>
          </a:xfrm>
          <a:prstGeom prst="rect">
            <a:avLst/>
          </a:prstGeom>
          <a:solidFill>
            <a:srgbClr val="D9DBDB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0" rIns="90000" bIns="0"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buFontTx/>
              <a:buChar char="-"/>
            </a:pPr>
            <a:r>
              <a:rPr lang="ru-RU" altLang="en-US" sz="1200" dirty="0" smtClean="0"/>
              <a:t>Управление опилками</a:t>
            </a:r>
            <a:endParaRPr lang="en-GB" altLang="en-US" sz="1200" dirty="0"/>
          </a:p>
          <a:p>
            <a:pPr>
              <a:buFontTx/>
              <a:buChar char="-"/>
            </a:pPr>
            <a:r>
              <a:rPr lang="ru-RU" altLang="en-US" sz="1200" dirty="0" smtClean="0"/>
              <a:t>Все стандартные размеры досок</a:t>
            </a:r>
            <a:endParaRPr lang="en-GB" altLang="en-US" sz="1200" dirty="0"/>
          </a:p>
          <a:p>
            <a:pPr>
              <a:buFontTx/>
              <a:buChar char="-"/>
            </a:pPr>
            <a:r>
              <a:rPr lang="ru-RU" altLang="en-US" sz="1200" dirty="0" smtClean="0"/>
              <a:t>Требуемая клиентом </a:t>
            </a:r>
            <a:r>
              <a:rPr lang="ru-RU" altLang="en-US" sz="1200" dirty="0"/>
              <a:t>м</a:t>
            </a:r>
            <a:r>
              <a:rPr lang="ru-RU" altLang="en-US" sz="1200" dirty="0" smtClean="0"/>
              <a:t>одульная длина</a:t>
            </a:r>
            <a:endParaRPr lang="en-GB" altLang="en-US" sz="1200" dirty="0"/>
          </a:p>
          <a:p>
            <a:pPr>
              <a:buFontTx/>
              <a:buChar char="-"/>
            </a:pPr>
            <a:r>
              <a:rPr lang="ru-RU" altLang="en-US" sz="1200" dirty="0" smtClean="0"/>
              <a:t>Лиственная древесина по запросу</a:t>
            </a:r>
            <a:endParaRPr lang="en-GB" altLang="en-US" sz="1200" dirty="0"/>
          </a:p>
        </p:txBody>
      </p:sp>
      <p:sp>
        <p:nvSpPr>
          <p:cNvPr id="10" name="Text Box 135"/>
          <p:cNvSpPr txBox="1">
            <a:spLocks noChangeArrowheads="1"/>
          </p:cNvSpPr>
          <p:nvPr/>
        </p:nvSpPr>
        <p:spPr bwMode="auto">
          <a:xfrm>
            <a:off x="4717301" y="4279060"/>
            <a:ext cx="4934700" cy="215900"/>
          </a:xfrm>
          <a:prstGeom prst="rect">
            <a:avLst/>
          </a:prstGeom>
          <a:solidFill>
            <a:srgbClr val="D9DBDB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0" rIns="9000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ru-RU" altLang="en-US" sz="1400" b="1" dirty="0" smtClean="0"/>
              <a:t>Опции</a:t>
            </a:r>
            <a:endParaRPr lang="de-AT" altLang="en-US" sz="1400" b="1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7625" r="12708" b="8000"/>
          <a:stretch/>
        </p:blipFill>
        <p:spPr bwMode="auto">
          <a:xfrm>
            <a:off x="344141" y="1285519"/>
            <a:ext cx="4310409" cy="25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39" y="3884817"/>
            <a:ext cx="3389099" cy="22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28863"/>
      </p:ext>
    </p:extLst>
  </p:cSld>
  <p:clrMapOvr>
    <a:masterClrMapping/>
  </p:clrMapOvr>
  <p:transition xmlns:p14="http://schemas.microsoft.com/office/powerpoint/2010/main" spd="slow" advTm="1059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286690" y="880692"/>
            <a:ext cx="8978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ОСНОВНЫЕ КОМПОНЕНТЫ </a:t>
            </a: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SPRINGER </a:t>
            </a:r>
            <a:r>
              <a:rPr lang="de-DE" altLang="de-DE" sz="2800" b="1" dirty="0" smtClean="0">
                <a:solidFill>
                  <a:srgbClr val="46B919"/>
                </a:solidFill>
                <a:ea typeface="Osaka" charset="-128"/>
              </a:rPr>
              <a:t>ECUT200</a:t>
            </a:r>
            <a:r>
              <a:rPr lang="de-DE" altLang="de-DE" sz="2800" dirty="0">
                <a:solidFill>
                  <a:schemeClr val="tx2"/>
                </a:solidFill>
                <a:ea typeface="Osaka" charset="-128"/>
              </a:rPr>
              <a:t/>
            </a:r>
            <a:br>
              <a:rPr lang="de-DE" altLang="de-DE" sz="2800" dirty="0">
                <a:solidFill>
                  <a:schemeClr val="tx2"/>
                </a:solidFill>
                <a:ea typeface="Osaka" charset="-128"/>
              </a:rPr>
            </a:br>
            <a:endParaRPr lang="de-DE" altLang="de-DE" sz="2000" dirty="0">
              <a:solidFill>
                <a:schemeClr val="bg2"/>
              </a:solidFill>
              <a:ea typeface="Osaka" charset="-128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6507"/>
            <a:ext cx="5133109" cy="30182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08" y="4419255"/>
            <a:ext cx="3658485" cy="1693183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t="20959" r="13637" b="10162"/>
          <a:stretch/>
        </p:blipFill>
        <p:spPr bwMode="auto">
          <a:xfrm>
            <a:off x="5551053" y="3633371"/>
            <a:ext cx="3990109" cy="2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6" t="5334" r="43063" b="7625"/>
          <a:stretch/>
        </p:blipFill>
        <p:spPr bwMode="auto">
          <a:xfrm>
            <a:off x="6639209" y="1304807"/>
            <a:ext cx="2070678" cy="225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4113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000" y="1727200"/>
            <a:ext cx="4667000" cy="1687930"/>
          </a:xfrm>
          <a:prstGeom prst="rect">
            <a:avLst/>
          </a:prstGeom>
        </p:spPr>
      </p:pic>
      <p:sp>
        <p:nvSpPr>
          <p:cNvPr id="3" name="Shape 33"/>
          <p:cNvSpPr>
            <a:spLocks noChangeArrowheads="1"/>
          </p:cNvSpPr>
          <p:nvPr/>
        </p:nvSpPr>
        <p:spPr bwMode="auto">
          <a:xfrm>
            <a:off x="326150" y="1414895"/>
            <a:ext cx="6492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09575">
              <a:lnSpc>
                <a:spcPct val="90000"/>
              </a:lnSpc>
            </a:pP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Сканер при поперечной подаче</a:t>
            </a:r>
            <a:endParaRPr lang="en-US" sz="3600" dirty="0">
              <a:solidFill>
                <a:srgbClr val="9C9D9F"/>
              </a:solidFill>
              <a:latin typeface="Helvetica Neue Thin" charset="0"/>
              <a:cs typeface="Helvetica Neue Thin" charset="0"/>
              <a:sym typeface="Helvetica Neue Thin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5090" y="2208213"/>
            <a:ext cx="42179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ru-RU" sz="2400" dirty="0" smtClean="0">
                <a:latin typeface="HelveticaNeueLT Std Med" charset="0"/>
                <a:ea typeface="Osaka" charset="0"/>
                <a:cs typeface="Osaka" charset="0"/>
              </a:rPr>
              <a:t>Мультисенсорные технологии</a:t>
            </a:r>
            <a:endParaRPr lang="en-US" sz="24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ru-RU" sz="2400" dirty="0" smtClean="0">
                <a:latin typeface="HelveticaNeueLT Std Med" charset="0"/>
                <a:ea typeface="Osaka" charset="0"/>
                <a:cs typeface="Osaka" charset="0"/>
              </a:rPr>
              <a:t>Лазерный</a:t>
            </a:r>
            <a:r>
              <a:rPr lang="en-US" sz="2400" dirty="0" smtClean="0">
                <a:latin typeface="HelveticaNeueLT Std Med" charset="0"/>
                <a:ea typeface="Osaka" charset="0"/>
                <a:cs typeface="Osaka" charset="0"/>
              </a:rPr>
              <a:t> </a:t>
            </a:r>
            <a:r>
              <a:rPr lang="en-US" sz="2400" dirty="0">
                <a:latin typeface="HelveticaNeueLT Std Med" charset="0"/>
                <a:ea typeface="Osaka" charset="0"/>
                <a:cs typeface="Osaka" charset="0"/>
              </a:rPr>
              <a:t>3D </a:t>
            </a:r>
            <a:r>
              <a:rPr lang="ru-RU" sz="2400" dirty="0" smtClean="0">
                <a:latin typeface="HelveticaNeueLT Std Med" charset="0"/>
                <a:ea typeface="Osaka" charset="0"/>
                <a:cs typeface="Osaka" charset="0"/>
              </a:rPr>
              <a:t>сканер</a:t>
            </a:r>
            <a:endParaRPr lang="en-US" sz="24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ru-RU" sz="2400" dirty="0" smtClean="0">
                <a:latin typeface="HelveticaNeueLT Std Med" charset="0"/>
                <a:ea typeface="Osaka" charset="0"/>
                <a:cs typeface="Osaka" charset="0"/>
              </a:rPr>
              <a:t>Лазерная оценка направления волокон</a:t>
            </a:r>
            <a:endParaRPr lang="en-US" sz="24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4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ru-RU" sz="2400" dirty="0" smtClean="0">
                <a:latin typeface="HelveticaNeueLT Std Med" charset="0"/>
                <a:ea typeface="Osaka" charset="0"/>
                <a:cs typeface="Osaka" charset="0"/>
              </a:rPr>
              <a:t>Цветное сканирование</a:t>
            </a:r>
            <a:endParaRPr lang="en-US" sz="24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4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ru-RU" sz="2400" dirty="0" smtClean="0">
                <a:latin typeface="HelveticaNeueLT Std Med" charset="0"/>
                <a:ea typeface="Osaka" charset="0"/>
                <a:cs typeface="Osaka" charset="0"/>
              </a:rPr>
              <a:t>Светодиодное освещение</a:t>
            </a:r>
            <a:endParaRPr lang="en-US" sz="24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endParaRPr lang="en-US" sz="1600" dirty="0">
              <a:latin typeface="HelveticaNeueLT Std Med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48CC2F"/>
              </a:buClr>
            </a:pPr>
            <a:endParaRPr lang="en-US" sz="1600" dirty="0">
              <a:latin typeface="HelveticaNeueLT Std Med" charset="0"/>
              <a:ea typeface="Osaka" charset="0"/>
              <a:cs typeface="Osaka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32170" y="912103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Boardscan</a:t>
            </a: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Color Plus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sp>
        <p:nvSpPr>
          <p:cNvPr id="9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microtec.eu</a:t>
            </a:r>
          </a:p>
        </p:txBody>
      </p:sp>
      <p:pic>
        <p:nvPicPr>
          <p:cNvPr id="12" name="Picture 2" descr="F:\DropboxMTB\Dropbox\Products\WANESCAN\Wanescan Images\Wanescan web\install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39" y="3415130"/>
            <a:ext cx="2678112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5760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72110" y="2208213"/>
            <a:ext cx="4439848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Размер</a:t>
            </a:r>
            <a:r>
              <a:rPr lang="ru-RU" altLang="de-DE" sz="2400" dirty="0">
                <a:latin typeface="HelveticaNeueLT Std Med" pitchFamily="34" charset="0"/>
                <a:ea typeface="Osaka" charset="-128"/>
                <a:cs typeface="+mn-cs"/>
              </a:rPr>
              <a:t>ы</a:t>
            </a:r>
            <a:r>
              <a:rPr lang="en-US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 / </a:t>
            </a: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обзол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Автоматическое определение дефектов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Сучки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Трещины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Включения с корой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Смоляные кармашки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Синева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16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48CC2F"/>
              </a:buClr>
              <a:defRPr/>
            </a:pPr>
            <a:endParaRPr lang="en-US" altLang="de-DE" sz="1600" dirty="0" smtClean="0">
              <a:latin typeface="HelveticaNeueLT Std Med" pitchFamily="34" charset="0"/>
              <a:ea typeface="Osaka" charset="-128"/>
              <a:cs typeface="+mn-cs"/>
            </a:endParaRPr>
          </a:p>
        </p:txBody>
      </p:sp>
      <p:sp>
        <p:nvSpPr>
          <p:cNvPr id="8" name="Shape 33"/>
          <p:cNvSpPr>
            <a:spLocks noChangeArrowheads="1"/>
          </p:cNvSpPr>
          <p:nvPr/>
        </p:nvSpPr>
        <p:spPr bwMode="auto">
          <a:xfrm>
            <a:off x="339660" y="1414895"/>
            <a:ext cx="6492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09575">
              <a:lnSpc>
                <a:spcPct val="90000"/>
              </a:lnSpc>
            </a:pPr>
            <a:r>
              <a:rPr lang="ru-RU" sz="3600" dirty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Сканер </a:t>
            </a: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при </a:t>
            </a:r>
            <a:r>
              <a:rPr lang="ru-RU" sz="3600" dirty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поперечной </a:t>
            </a: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подаче</a:t>
            </a:r>
            <a:endParaRPr lang="en-US" sz="3600" dirty="0">
              <a:solidFill>
                <a:srgbClr val="9C9D9F"/>
              </a:solidFill>
              <a:latin typeface="Helvetica Neue Thin" charset="0"/>
              <a:cs typeface="Helvetica Neue Thin" charset="0"/>
              <a:sym typeface="Helvetica Neue Thin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232170" y="912103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Boardscan</a:t>
            </a: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Color Plus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96" y="1913370"/>
            <a:ext cx="4660900" cy="4406900"/>
          </a:xfrm>
          <a:prstGeom prst="rect">
            <a:avLst/>
          </a:prstGeom>
        </p:spPr>
      </p:pic>
      <p:sp>
        <p:nvSpPr>
          <p:cNvPr id="11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29294437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2"/>
              </a:rPr>
              <a:t>microtec.eu</a:t>
            </a:r>
          </a:p>
        </p:txBody>
      </p:sp>
      <p:sp>
        <p:nvSpPr>
          <p:cNvPr id="4" name="Shape 33"/>
          <p:cNvSpPr>
            <a:spLocks noChangeArrowheads="1"/>
          </p:cNvSpPr>
          <p:nvPr/>
        </p:nvSpPr>
        <p:spPr bwMode="auto">
          <a:xfrm>
            <a:off x="578917" y="1268413"/>
            <a:ext cx="6492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09575">
              <a:lnSpc>
                <a:spcPct val="90000"/>
              </a:lnSpc>
            </a:pP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Оптимизация - триммер</a:t>
            </a:r>
            <a:endParaRPr lang="en-US" sz="3600" dirty="0">
              <a:solidFill>
                <a:srgbClr val="9C9D9F"/>
              </a:solidFill>
              <a:latin typeface="Helvetica Neue Thin" charset="0"/>
              <a:cs typeface="Helvetica Neue Thin" charset="0"/>
              <a:sym typeface="Helvetica Neue Thin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3700" y="2208213"/>
            <a:ext cx="39116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Система регулирования толкателя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Управление триммером до </a:t>
            </a:r>
            <a:r>
              <a:rPr lang="en-US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24 </a:t>
            </a: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пил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2400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Параметры оптимизации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altLang="de-DE" sz="2400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Редактор продукции</a:t>
            </a:r>
            <a:endParaRPr lang="en-US" altLang="de-DE" sz="2400" dirty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2400" dirty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16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48CC2F"/>
              </a:buClr>
              <a:defRPr/>
            </a:pPr>
            <a:endParaRPr lang="en-US" altLang="de-DE" sz="1600" dirty="0" smtClean="0">
              <a:latin typeface="HelveticaNeueLT Std Med" pitchFamily="34" charset="0"/>
              <a:ea typeface="Osaka" charset="-128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74017" y="806451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Boardscan</a:t>
            </a: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Color Plus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pic>
        <p:nvPicPr>
          <p:cNvPr id="9" name="Bild 8" descr="Ge900_2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03" y="1816774"/>
            <a:ext cx="5071977" cy="2751395"/>
          </a:xfrm>
          <a:prstGeom prst="rect">
            <a:avLst/>
          </a:prstGeom>
        </p:spPr>
      </p:pic>
      <p:pic>
        <p:nvPicPr>
          <p:cNvPr id="10" name="Bild 9" descr="Ge900_3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94" y="4655708"/>
            <a:ext cx="3119612" cy="17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508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2"/>
              </a:rPr>
              <a:t>microtec.eu</a:t>
            </a:r>
          </a:p>
        </p:txBody>
      </p:sp>
      <p:sp>
        <p:nvSpPr>
          <p:cNvPr id="4" name="Shape 33"/>
          <p:cNvSpPr>
            <a:spLocks noChangeArrowheads="1"/>
          </p:cNvSpPr>
          <p:nvPr/>
        </p:nvSpPr>
        <p:spPr bwMode="auto">
          <a:xfrm>
            <a:off x="578917" y="1268413"/>
            <a:ext cx="6492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09575">
              <a:lnSpc>
                <a:spcPct val="90000"/>
              </a:lnSpc>
            </a:pP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Конфигурации механизации</a:t>
            </a:r>
            <a:endParaRPr lang="en-US" sz="3600" dirty="0">
              <a:solidFill>
                <a:srgbClr val="9C9D9F"/>
              </a:solidFill>
              <a:latin typeface="Helvetica Neue Thin" charset="0"/>
              <a:cs typeface="Helvetica Neue Thin" charset="0"/>
              <a:sym typeface="Helvetica Neue Thin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74017" y="806451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Boardscan</a:t>
            </a: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Color Plus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480" y="1776244"/>
            <a:ext cx="4958623" cy="455160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937" y="4149990"/>
            <a:ext cx="3222866" cy="1404378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3700" y="2208213"/>
            <a:ext cx="4456288" cy="176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Без зоны затемнения от цепи конвейера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Модульная инсталляция с шагом  в 1м до </a:t>
            </a:r>
            <a:r>
              <a:rPr lang="en-US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8</a:t>
            </a: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м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2400" dirty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2400" dirty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16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48CC2F"/>
              </a:buClr>
              <a:defRPr/>
            </a:pPr>
            <a:endParaRPr lang="en-US" altLang="de-DE" sz="1600" dirty="0" smtClean="0">
              <a:latin typeface="HelveticaNeueLT Std Med" pitchFamily="34" charset="0"/>
              <a:ea typeface="Osak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3715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32170" y="2633516"/>
            <a:ext cx="925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Применение</a:t>
            </a:r>
            <a:endParaRPr lang="en-AU" sz="2800" dirty="0" smtClean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Линия сортировки</a:t>
            </a:r>
            <a:r>
              <a:rPr lang="en-A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 </a:t>
            </a:r>
            <a:endParaRPr lang="ru-RU" sz="2800" dirty="0" smtClean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Продольное и поперечное 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пиление </a:t>
            </a:r>
            <a:endParaRPr lang="en-AU" sz="2800" dirty="0" smtClean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При продольной подаче</a:t>
            </a:r>
            <a:endParaRPr lang="en-AU" sz="28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32170" y="912103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Goldeneye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sp>
        <p:nvSpPr>
          <p:cNvPr id="6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2"/>
              </a:rPr>
              <a:t>microtec.eu</a:t>
            </a:r>
          </a:p>
        </p:txBody>
      </p:sp>
      <p:sp>
        <p:nvSpPr>
          <p:cNvPr id="7" name="Shape 33"/>
          <p:cNvSpPr>
            <a:spLocks noChangeArrowheads="1"/>
          </p:cNvSpPr>
          <p:nvPr/>
        </p:nvSpPr>
        <p:spPr bwMode="auto">
          <a:xfrm>
            <a:off x="369299" y="1387740"/>
            <a:ext cx="6492875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09575">
              <a:lnSpc>
                <a:spcPct val="90000"/>
              </a:lnSpc>
            </a:pP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Сканер оценки качества при продольной подаче</a:t>
            </a:r>
            <a:endParaRPr lang="en-US" sz="3600" dirty="0" smtClean="0">
              <a:solidFill>
                <a:srgbClr val="9C9D9F"/>
              </a:solidFill>
              <a:latin typeface="Helvetica Neue Thin" charset="0"/>
              <a:cs typeface="Helvetica Neue Thin" charset="0"/>
              <a:sym typeface="Helvetica Neue Thin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3"/>
          <a:srcRect l="8033" t="8343" r="8735"/>
          <a:stretch/>
        </p:blipFill>
        <p:spPr>
          <a:xfrm>
            <a:off x="5336337" y="1903291"/>
            <a:ext cx="4525765" cy="454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960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4102" y="-325251"/>
            <a:ext cx="2457793" cy="5563377"/>
          </a:xfrm>
          <a:prstGeom prst="rect">
            <a:avLst/>
          </a:prstGeom>
        </p:spPr>
      </p:pic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165100" y="946720"/>
            <a:ext cx="958891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ПРИМЕР </a:t>
            </a:r>
            <a:r>
              <a:rPr lang="ru-RU" altLang="de-DE" sz="2800" dirty="0">
                <a:solidFill>
                  <a:srgbClr val="46B919"/>
                </a:solidFill>
                <a:ea typeface="Osaka" charset="-128"/>
              </a:rPr>
              <a:t>ИНТЕГРАЦИИ </a:t>
            </a: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СИСТЕМЫ </a:t>
            </a: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GOLDENEYE </a:t>
            </a: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ПРИ ПРОДОЛЬНОЙ ПОДАЧЕ НА ЛИНИИ </a:t>
            </a: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SPRINGER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3428" y="1818591"/>
            <a:ext cx="1826926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9724" y="3269580"/>
            <a:ext cx="8978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СХЕМА </a:t>
            </a: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SPRINGER</a:t>
            </a: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 С ИНТЕГРАЦИЕЙ СКАНЕРА В ЛИНИЮ БАЙПАС</a:t>
            </a:r>
            <a:endParaRPr lang="de-DE" altLang="de-DE" sz="2800" dirty="0" smtClean="0">
              <a:solidFill>
                <a:srgbClr val="46B919"/>
              </a:solidFill>
              <a:ea typeface="Osaka" charset="-128"/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 flipH="1">
            <a:off x="4629152" y="3987764"/>
            <a:ext cx="124691" cy="692728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18402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32170" y="1399736"/>
            <a:ext cx="5689600" cy="6913563"/>
          </a:xfrm>
          <a:prstGeom prst="rect">
            <a:avLst/>
          </a:prstGeom>
        </p:spPr>
        <p:txBody>
          <a:bodyPr/>
          <a:lstStyle>
            <a:lvl1pPr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16838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33677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505160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67354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84193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1010321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117870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134709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Сенсоры нового поколения</a:t>
            </a: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Новая рентген технология </a:t>
            </a:r>
            <a:r>
              <a:rPr lang="en-US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(</a:t>
            </a:r>
            <a:r>
              <a:rPr lang="ru-RU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опция</a:t>
            </a:r>
            <a:r>
              <a:rPr lang="en-US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)</a:t>
            </a: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Новый дизайн</a:t>
            </a: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en-US" sz="20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64</a:t>
            </a:r>
            <a:r>
              <a:rPr lang="en-US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-</a:t>
            </a:r>
            <a:r>
              <a:rPr lang="ru-RU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бит</a:t>
            </a:r>
          </a:p>
          <a:p>
            <a:pPr marL="647700" lvl="1" indent="0"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Управление через сенсорный экран</a:t>
            </a: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en-US" sz="20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3D </a:t>
            </a:r>
            <a:r>
              <a:rPr lang="ru-RU" sz="20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моделирование доски для анализа дефектов</a:t>
            </a:r>
            <a:endParaRPr lang="en-US" sz="20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2000" cap="small" dirty="0" smtClean="0">
              <a:solidFill>
                <a:srgbClr val="424242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32170" y="912103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Goldeneye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pic>
        <p:nvPicPr>
          <p:cNvPr id="8" name="Bild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88" r="21257"/>
          <a:stretch/>
        </p:blipFill>
        <p:spPr bwMode="auto">
          <a:xfrm>
            <a:off x="5595788" y="1709126"/>
            <a:ext cx="4291008" cy="4184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hape 33"/>
          <p:cNvSpPr>
            <a:spLocks noChangeArrowheads="1"/>
          </p:cNvSpPr>
          <p:nvPr/>
        </p:nvSpPr>
        <p:spPr bwMode="auto">
          <a:xfrm>
            <a:off x="369299" y="1387740"/>
            <a:ext cx="6492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09575">
              <a:lnSpc>
                <a:spcPct val="90000"/>
              </a:lnSpc>
            </a:pP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Особенности</a:t>
            </a:r>
            <a:endParaRPr lang="en-US" sz="3600" dirty="0" smtClean="0">
              <a:solidFill>
                <a:srgbClr val="9C9D9F"/>
              </a:solidFill>
              <a:latin typeface="Helvetica Neue Thin" charset="0"/>
              <a:cs typeface="Helvetica Neue Thin" charset="0"/>
              <a:sym typeface="Helvetica Neue Thin" charset="0"/>
            </a:endParaRPr>
          </a:p>
        </p:txBody>
      </p:sp>
      <p:sp>
        <p:nvSpPr>
          <p:cNvPr id="10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4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20988600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32170" y="912103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Goldeneye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sp>
        <p:nvSpPr>
          <p:cNvPr id="4" name="Shape 33"/>
          <p:cNvSpPr>
            <a:spLocks noChangeArrowheads="1"/>
          </p:cNvSpPr>
          <p:nvPr/>
        </p:nvSpPr>
        <p:spPr bwMode="auto">
          <a:xfrm>
            <a:off x="342279" y="1387740"/>
            <a:ext cx="64928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09575">
              <a:lnSpc>
                <a:spcPct val="90000"/>
              </a:lnSpc>
            </a:pP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Технические данные</a:t>
            </a:r>
            <a:endParaRPr lang="en-US" sz="3600" dirty="0" smtClean="0">
              <a:solidFill>
                <a:srgbClr val="9C9D9F"/>
              </a:solidFill>
              <a:latin typeface="Helvetica Neue Thin" charset="0"/>
              <a:cs typeface="Helvetica Neue Thin" charset="0"/>
              <a:sym typeface="Helvetica Neue Thin" charset="0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-321209" y="1773421"/>
            <a:ext cx="6333033" cy="5119003"/>
          </a:xfrm>
          <a:prstGeom prst="rect">
            <a:avLst/>
          </a:prstGeom>
        </p:spPr>
        <p:txBody>
          <a:bodyPr/>
          <a:lstStyle>
            <a:lvl1pPr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16838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33677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505160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67354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84193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1010321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117870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134709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47700" algn="l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Камеры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: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черно-белая и цветная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/>
            </a:r>
            <a:b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</a:b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Разрешение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1920x1080px;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интегрированная линия высокого разрешения до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4000px</a:t>
            </a:r>
            <a:b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</a:br>
            <a:r>
              <a:rPr lang="ru-RU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Частота съемки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в приложениях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 Goldeneye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до 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3000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снимков в секунду</a:t>
            </a:r>
          </a:p>
          <a:p>
            <a:pPr marL="647700" algn="l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Интегрированная 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Gig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E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система для непосредственной обработки данных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,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для передачи данных в режиме реального времени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/>
            </a:r>
            <a:b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</a:br>
            <a:r>
              <a:rPr lang="ru-RU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Крепление объектива 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C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-mount</a:t>
            </a:r>
            <a:b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</a:b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Производство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: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MiCROTEC</a:t>
            </a:r>
          </a:p>
          <a:p>
            <a:pPr marL="647700" lvl="1" indent="0" algn="l"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18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algn="l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Рентген источник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: 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/>
            </a:r>
            <a:b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</a:b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компактный моноблок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;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без внешних соединений при помощи кабелей высокого напряжения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;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воздушная система охлаждения</a:t>
            </a:r>
          </a:p>
          <a:p>
            <a:pPr marL="647700" lvl="1" indent="0" algn="l" defTabSz="1295400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Производство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: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MiCROTEC</a:t>
            </a:r>
          </a:p>
          <a:p>
            <a:pPr marL="647700" lvl="1" indent="0" algn="l"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18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 marL="647700" lvl="1" indent="0" algn="l"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1800" cap="small" dirty="0" smtClean="0">
              <a:solidFill>
                <a:srgbClr val="424242"/>
              </a:solidFill>
            </a:endParaRPr>
          </a:p>
          <a:p>
            <a:pPr marL="647700" lvl="1" indent="0" algn="l" defTabSz="1295400">
              <a:spcBef>
                <a:spcPts val="300"/>
              </a:spcBef>
              <a:buClr>
                <a:srgbClr val="FF2600"/>
              </a:buClr>
              <a:defRPr/>
            </a:pPr>
            <a:endParaRPr lang="en-US" sz="1800" cap="small" dirty="0">
              <a:solidFill>
                <a:srgbClr val="424242"/>
              </a:solidFill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5524054" y="1912831"/>
            <a:ext cx="4381946" cy="464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228600" indent="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2pPr>
            <a:lvl3pPr marL="457200" indent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3pPr>
            <a:lvl4pPr marL="685800" indent="685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4pPr>
            <a:lvl5pPr marL="914400" indent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5pPr>
            <a:lvl6pPr marL="1371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6pPr>
            <a:lvl7pPr marL="1828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7pPr>
            <a:lvl8pPr marL="22860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8pPr>
            <a:lvl9pPr marL="2743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Helvetica" charset="0"/>
                <a:cs typeface="+mn-cs"/>
                <a:sym typeface="Helvetica" charset="0"/>
              </a:defRPr>
            </a:lvl9pPr>
          </a:lstStyle>
          <a:p>
            <a:pPr marL="647700" lvl="1" indent="0" defTabSz="1295400" eaLnBrk="1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Рентген сенсор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: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/>
            </a:r>
            <a:b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</a:b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Линейный сенсор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;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с разрешением в 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384px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в приложениях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Goldeneye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;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модульная система с шагом в 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128px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;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 </a:t>
            </a:r>
            <a:r>
              <a:rPr lang="ru-RU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Частота съемки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в 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приложениях 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Goldeneye 3000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снимков в секунду; Интерфейс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Gig E</a:t>
            </a:r>
            <a:b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</a:br>
            <a:r>
              <a:rPr lang="ru-RU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Производство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: MiCROTEC</a:t>
            </a:r>
          </a:p>
          <a:p>
            <a:pPr marL="647700" lvl="1" indent="0" defTabSz="1295400" eaLnBrk="1">
              <a:spcBef>
                <a:spcPts val="300"/>
              </a:spcBef>
              <a:buClr>
                <a:srgbClr val="FF2600"/>
              </a:buClr>
              <a:defRPr/>
            </a:pPr>
            <a:endParaRPr lang="en-US" sz="18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  <a:sym typeface="Helvetica Neue"/>
            </a:endParaRPr>
          </a:p>
          <a:p>
            <a:pPr marL="647700" lvl="1" indent="0" defTabSz="1295400" eaLnBrk="1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Осветительная аппаратура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: 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/>
            </a:r>
            <a:b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</a:b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Модульная система светодиодов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 LED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 индустриального дизайна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;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/>
            </a:r>
            <a:b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</a:br>
            <a:r>
              <a:rPr lang="ru-RU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Индивидуальные </a:t>
            </a: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линзы для оптимального фокуса</a:t>
            </a:r>
            <a:endParaRPr lang="de-DE" sz="1800" dirty="0" smtClean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  <a:sym typeface="Helvetica Neue"/>
            </a:endParaRPr>
          </a:p>
          <a:p>
            <a:pPr marL="647700" lvl="1" indent="0" defTabSz="1295400" eaLnBrk="1">
              <a:spcBef>
                <a:spcPts val="300"/>
              </a:spcBef>
              <a:buClr>
                <a:srgbClr val="FF2600"/>
              </a:buClr>
              <a:defRPr/>
            </a:pPr>
            <a:r>
              <a:rPr lang="ru-RU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Производство</a:t>
            </a:r>
            <a:r>
              <a:rPr lang="en-US" sz="1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: </a:t>
            </a:r>
            <a:r>
              <a:rPr lang="en-US" sz="1800" dirty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  <a:sym typeface="Helvetica Neue"/>
              </a:rPr>
              <a:t>MiCROTEC</a:t>
            </a:r>
          </a:p>
          <a:p>
            <a:pPr marL="647700" lvl="1" indent="0" defTabSz="1295400" eaLnBrk="1">
              <a:spcBef>
                <a:spcPts val="300"/>
              </a:spcBef>
              <a:buClr>
                <a:srgbClr val="FF2600"/>
              </a:buClr>
              <a:defRPr/>
            </a:pPr>
            <a:endParaRPr lang="en-US" sz="18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  <a:sym typeface="Helvetica Neue"/>
            </a:endParaRPr>
          </a:p>
          <a:p>
            <a:pPr marL="647700" lvl="1" indent="0" defTabSz="1295400" eaLnBrk="1">
              <a:spcBef>
                <a:spcPts val="300"/>
              </a:spcBef>
              <a:buClr>
                <a:srgbClr val="FF2600"/>
              </a:buClr>
              <a:defRPr/>
            </a:pPr>
            <a:endParaRPr lang="en-US" sz="18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547176093"/>
      </p:ext>
    </p:extLst>
  </p:cSld>
  <p:clrMapOvr>
    <a:masterClrMapping/>
  </p:clrMapOvr>
  <p:transition xmlns:p14="http://schemas.microsoft.com/office/powerpoint/2010/main" spd="med" advTm="1090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3"/>
          <p:cNvSpPr/>
          <p:nvPr/>
        </p:nvSpPr>
        <p:spPr>
          <a:xfrm>
            <a:off x="493365" y="1168050"/>
            <a:ext cx="6587212" cy="69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4900" dirty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Ц</a:t>
            </a:r>
            <a:r>
              <a:rPr lang="ru-RU" sz="4900" dirty="0" smtClean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ели</a:t>
            </a:r>
            <a:r>
              <a:rPr lang="de-DE" sz="4900" dirty="0" smtClean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  <a:r>
              <a:rPr lang="de-DE" sz="4900" dirty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+ </a:t>
            </a:r>
            <a:r>
              <a:rPr lang="ru-RU" sz="4900" dirty="0" smtClean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миссия </a:t>
            </a:r>
            <a:r>
              <a:rPr lang="de-DE" sz="4900" dirty="0" err="1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Microtec</a:t>
            </a:r>
            <a:endParaRPr sz="4900" dirty="0">
              <a:solidFill>
                <a:srgbClr val="45C8C9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title"/>
          </p:nvPr>
        </p:nvSpPr>
        <p:spPr>
          <a:xfrm>
            <a:off x="493366" y="1941382"/>
            <a:ext cx="8815276" cy="3885047"/>
          </a:xfrm>
        </p:spPr>
        <p:txBody>
          <a:bodyPr>
            <a:noAutofit/>
          </a:bodyPr>
          <a:lstStyle/>
          <a:p>
            <a:r>
              <a:rPr lang="ru-RU" sz="2700" dirty="0" smtClean="0">
                <a:solidFill>
                  <a:srgbClr val="45C8C9"/>
                </a:solidFill>
                <a:latin typeface="Helvetica"/>
                <a:cs typeface="Helvetica"/>
              </a:rPr>
              <a:t>Что</a:t>
            </a:r>
            <a:r>
              <a:rPr lang="en-US" sz="2700" dirty="0" smtClean="0">
                <a:solidFill>
                  <a:srgbClr val="45C8C9"/>
                </a:solidFill>
                <a:latin typeface="Helvetica"/>
                <a:cs typeface="Helvetica"/>
              </a:rPr>
              <a:t>?</a:t>
            </a:r>
            <a:r>
              <a:rPr lang="en-US" sz="2700" dirty="0">
                <a:solidFill>
                  <a:srgbClr val="45C8C9"/>
                </a:solidFill>
                <a:latin typeface="Helvetica"/>
                <a:cs typeface="Helvetica"/>
              </a:rPr>
              <a:t/>
            </a:r>
            <a:br>
              <a:rPr lang="en-US" sz="2700" dirty="0">
                <a:solidFill>
                  <a:srgbClr val="45C8C9"/>
                </a:solidFill>
                <a:latin typeface="Helvetica"/>
                <a:cs typeface="Helvetica"/>
              </a:rPr>
            </a:br>
            <a:r>
              <a:rPr lang="en-US" sz="2700" dirty="0" err="1">
                <a:latin typeface="Helvetica"/>
                <a:cs typeface="Helvetica"/>
              </a:rPr>
              <a:t>Н</a:t>
            </a:r>
            <a:r>
              <a:rPr lang="ru-RU" sz="2700" dirty="0" err="1">
                <a:latin typeface="Helvetica"/>
                <a:cs typeface="Helvetica"/>
              </a:rPr>
              <a:t>еразрушающий</a:t>
            </a:r>
            <a:r>
              <a:rPr lang="ru-RU" sz="2700" dirty="0">
                <a:latin typeface="Helvetica"/>
                <a:cs typeface="Helvetica"/>
              </a:rPr>
              <a:t> анализ древесины </a:t>
            </a:r>
            <a:r>
              <a:rPr lang="en-US" sz="700" dirty="0">
                <a:latin typeface="Helvetica"/>
                <a:cs typeface="Helvetica"/>
              </a:rPr>
              <a:t/>
            </a:r>
            <a:br>
              <a:rPr lang="en-US" sz="700" dirty="0">
                <a:latin typeface="Helvetica"/>
                <a:cs typeface="Helvetica"/>
              </a:rPr>
            </a:br>
            <a:r>
              <a:rPr lang="ru-RU" sz="2700" dirty="0" smtClean="0">
                <a:solidFill>
                  <a:srgbClr val="45C8C9"/>
                </a:solidFill>
                <a:latin typeface="Helvetica"/>
                <a:cs typeface="Helvetica"/>
              </a:rPr>
              <a:t>Для кого</a:t>
            </a:r>
            <a:r>
              <a:rPr lang="en-US" sz="2700" dirty="0" smtClean="0">
                <a:solidFill>
                  <a:srgbClr val="45C8C9"/>
                </a:solidFill>
                <a:latin typeface="Helvetica"/>
                <a:cs typeface="Helvetica"/>
              </a:rPr>
              <a:t>?</a:t>
            </a:r>
            <a:r>
              <a:rPr lang="en-US" sz="2700" dirty="0">
                <a:solidFill>
                  <a:srgbClr val="45C8C9"/>
                </a:solidFill>
                <a:latin typeface="Helvetica"/>
                <a:cs typeface="Helvetica"/>
              </a:rPr>
              <a:t/>
            </a:r>
            <a:br>
              <a:rPr lang="en-US" sz="2700" dirty="0">
                <a:solidFill>
                  <a:srgbClr val="45C8C9"/>
                </a:solidFill>
                <a:latin typeface="Helvetica"/>
                <a:cs typeface="Helvetica"/>
              </a:rPr>
            </a:br>
            <a:r>
              <a:rPr lang="ru-RU" sz="2700" dirty="0" smtClean="0">
                <a:latin typeface="Helvetica"/>
                <a:cs typeface="Helvetica"/>
              </a:rPr>
              <a:t>Для мировой деревообрабатывающей промышленности</a:t>
            </a:r>
            <a:r>
              <a:rPr lang="en-US" sz="2700" dirty="0">
                <a:latin typeface="Helvetica"/>
                <a:cs typeface="Helvetica"/>
              </a:rPr>
              <a:t/>
            </a:r>
            <a:br>
              <a:rPr lang="en-US" sz="2700" dirty="0">
                <a:latin typeface="Helvetica"/>
                <a:cs typeface="Helvetica"/>
              </a:rPr>
            </a:br>
            <a:r>
              <a:rPr lang="en-US" sz="700" dirty="0">
                <a:latin typeface="Helvetica"/>
                <a:cs typeface="Helvetica"/>
              </a:rPr>
              <a:t/>
            </a:r>
            <a:br>
              <a:rPr lang="en-US" sz="700" dirty="0">
                <a:latin typeface="Helvetica"/>
                <a:cs typeface="Helvetica"/>
              </a:rPr>
            </a:br>
            <a:r>
              <a:rPr lang="ru-RU" sz="2700" dirty="0" smtClean="0">
                <a:solidFill>
                  <a:srgbClr val="45C8C9"/>
                </a:solidFill>
                <a:latin typeface="Helvetica"/>
                <a:cs typeface="Helvetica"/>
              </a:rPr>
              <a:t>Как</a:t>
            </a:r>
            <a:r>
              <a:rPr lang="en-US" sz="2700" dirty="0" smtClean="0">
                <a:solidFill>
                  <a:srgbClr val="45C8C9"/>
                </a:solidFill>
                <a:latin typeface="Helvetica"/>
                <a:cs typeface="Helvetica"/>
              </a:rPr>
              <a:t>?</a:t>
            </a:r>
            <a:r>
              <a:rPr lang="en-US" sz="2700" dirty="0">
                <a:solidFill>
                  <a:srgbClr val="45C8C9"/>
                </a:solidFill>
                <a:latin typeface="Helvetica"/>
                <a:cs typeface="Helvetica"/>
              </a:rPr>
              <a:t/>
            </a:r>
            <a:br>
              <a:rPr lang="en-US" sz="2700" dirty="0">
                <a:solidFill>
                  <a:srgbClr val="45C8C9"/>
                </a:solidFill>
                <a:latin typeface="Helvetica"/>
                <a:cs typeface="Helvetica"/>
              </a:rPr>
            </a:br>
            <a:r>
              <a:rPr lang="ru-RU" sz="2700" dirty="0" smtClean="0">
                <a:latin typeface="Helvetica"/>
                <a:cs typeface="Helvetica"/>
              </a:rPr>
              <a:t>Мы автоматизируем </a:t>
            </a:r>
            <a:r>
              <a:rPr lang="en-US" sz="2700" dirty="0" smtClean="0">
                <a:latin typeface="Helvetica"/>
                <a:cs typeface="Helvetica"/>
              </a:rPr>
              <a:t>/ </a:t>
            </a:r>
            <a:r>
              <a:rPr lang="ru-RU" sz="2700" dirty="0" smtClean="0">
                <a:latin typeface="Helvetica"/>
                <a:cs typeface="Helvetica"/>
              </a:rPr>
              <a:t>оптимизируем производственные процессы</a:t>
            </a:r>
            <a:r>
              <a:rPr lang="en-US" sz="2700" dirty="0">
                <a:solidFill>
                  <a:srgbClr val="45C8C9"/>
                </a:solidFill>
                <a:latin typeface="Helvetica"/>
                <a:cs typeface="Helvetica"/>
              </a:rPr>
              <a:t/>
            </a:r>
            <a:br>
              <a:rPr lang="en-US" sz="2700" dirty="0">
                <a:solidFill>
                  <a:srgbClr val="45C8C9"/>
                </a:solidFill>
                <a:latin typeface="Helvetica"/>
                <a:cs typeface="Helvetica"/>
              </a:rPr>
            </a:br>
            <a:r>
              <a:rPr lang="en-US" sz="700" dirty="0">
                <a:solidFill>
                  <a:srgbClr val="45C8C9"/>
                </a:solidFill>
                <a:latin typeface="Helvetica"/>
                <a:cs typeface="Helvetica"/>
              </a:rPr>
              <a:t/>
            </a:r>
            <a:br>
              <a:rPr lang="en-US" sz="700" dirty="0">
                <a:solidFill>
                  <a:srgbClr val="45C8C9"/>
                </a:solidFill>
                <a:latin typeface="Helvetica"/>
                <a:cs typeface="Helvetica"/>
              </a:rPr>
            </a:br>
            <a:r>
              <a:rPr lang="ru-RU" sz="2700" dirty="0" smtClean="0">
                <a:solidFill>
                  <a:srgbClr val="45C8C9"/>
                </a:solidFill>
                <a:latin typeface="Helvetica"/>
                <a:cs typeface="Helvetica"/>
              </a:rPr>
              <a:t>Почему</a:t>
            </a:r>
            <a:r>
              <a:rPr lang="en-US" sz="2700" dirty="0" smtClean="0">
                <a:solidFill>
                  <a:srgbClr val="45C8C9"/>
                </a:solidFill>
                <a:latin typeface="Helvetica"/>
                <a:cs typeface="Helvetica"/>
              </a:rPr>
              <a:t>? </a:t>
            </a:r>
            <a:r>
              <a:rPr lang="ru-RU" sz="2700" dirty="0" smtClean="0">
                <a:solidFill>
                  <a:srgbClr val="45C8C9"/>
                </a:solidFill>
                <a:latin typeface="Helvetica"/>
                <a:cs typeface="Helvetica"/>
              </a:rPr>
              <a:t>Как</a:t>
            </a:r>
            <a:r>
              <a:rPr lang="en-US" sz="2700" dirty="0" smtClean="0">
                <a:solidFill>
                  <a:srgbClr val="45C8C9"/>
                </a:solidFill>
                <a:latin typeface="Helvetica"/>
                <a:cs typeface="Helvetica"/>
              </a:rPr>
              <a:t>/</a:t>
            </a:r>
            <a:r>
              <a:rPr lang="ru-RU" sz="2700" dirty="0" smtClean="0">
                <a:solidFill>
                  <a:srgbClr val="45C8C9"/>
                </a:solidFill>
                <a:latin typeface="Helvetica"/>
                <a:cs typeface="Helvetica"/>
              </a:rPr>
              <a:t>Что мы меняем</a:t>
            </a:r>
            <a:r>
              <a:rPr lang="en-US" sz="2700" dirty="0" smtClean="0">
                <a:solidFill>
                  <a:srgbClr val="45C8C9"/>
                </a:solidFill>
                <a:latin typeface="Helvetica"/>
                <a:cs typeface="Helvetica"/>
              </a:rPr>
              <a:t>?</a:t>
            </a:r>
            <a:r>
              <a:rPr lang="en-US" sz="2700" dirty="0">
                <a:latin typeface="Helvetica"/>
                <a:cs typeface="Helvetica"/>
              </a:rPr>
              <a:t/>
            </a:r>
            <a:br>
              <a:rPr lang="en-US" sz="2700" dirty="0">
                <a:latin typeface="Helvetica"/>
                <a:cs typeface="Helvetica"/>
              </a:rPr>
            </a:br>
            <a:r>
              <a:rPr lang="ru-RU" sz="2700" dirty="0" smtClean="0">
                <a:latin typeface="Helvetica"/>
                <a:cs typeface="Helvetica"/>
              </a:rPr>
              <a:t>Для повышения ценности конечной продукции</a:t>
            </a:r>
            <a:endParaRPr lang="en-US" sz="27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3269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88" r="21257"/>
          <a:stretch/>
        </p:blipFill>
        <p:spPr bwMode="auto">
          <a:xfrm>
            <a:off x="2700367" y="4019251"/>
            <a:ext cx="2564741" cy="23101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 descr="image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40" y="1611474"/>
            <a:ext cx="3680871" cy="121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6" descr="image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40" y="3390933"/>
            <a:ext cx="4173845" cy="119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40" y="5116687"/>
            <a:ext cx="4223143" cy="121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232170" y="912103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Goldeneye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sp>
        <p:nvSpPr>
          <p:cNvPr id="13" name="Shape 33"/>
          <p:cNvSpPr>
            <a:spLocks noChangeArrowheads="1"/>
          </p:cNvSpPr>
          <p:nvPr/>
        </p:nvSpPr>
        <p:spPr bwMode="auto">
          <a:xfrm>
            <a:off x="369300" y="1387740"/>
            <a:ext cx="48958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409575">
              <a:lnSpc>
                <a:spcPct val="90000"/>
              </a:lnSpc>
            </a:pP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Знакомьтесь с серией</a:t>
            </a:r>
            <a:endParaRPr lang="en-US" sz="3600" dirty="0" smtClean="0">
              <a:solidFill>
                <a:srgbClr val="9C9D9F"/>
              </a:solidFill>
              <a:latin typeface="Helvetica Neue Thin" charset="0"/>
              <a:cs typeface="Helvetica Neue Thin" charset="0"/>
              <a:sym typeface="Helvetica Neue Thin" charset="0"/>
            </a:endParaRPr>
          </a:p>
        </p:txBody>
      </p:sp>
      <p:pic>
        <p:nvPicPr>
          <p:cNvPr id="15" name="Bild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46" r="14472"/>
          <a:stretch/>
        </p:blipFill>
        <p:spPr bwMode="auto">
          <a:xfrm>
            <a:off x="239838" y="1960932"/>
            <a:ext cx="2460537" cy="24041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7"/>
              </a:rPr>
              <a:t>microtec.eu</a:t>
            </a:r>
          </a:p>
        </p:txBody>
      </p:sp>
      <p:pic>
        <p:nvPicPr>
          <p:cNvPr id="18" name="Bild 17" descr="Microtec Goldeneye 3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6" y="8405192"/>
            <a:ext cx="3627108" cy="540000"/>
          </a:xfrm>
          <a:prstGeom prst="rect">
            <a:avLst/>
          </a:prstGeom>
        </p:spPr>
      </p:pic>
      <p:pic>
        <p:nvPicPr>
          <p:cNvPr id="19" name="Bild 18" descr="Microtec Goldeneye 3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6" y="8557592"/>
            <a:ext cx="3627108" cy="540000"/>
          </a:xfrm>
          <a:prstGeom prst="rect">
            <a:avLst/>
          </a:prstGeom>
        </p:spPr>
      </p:pic>
      <p:pic>
        <p:nvPicPr>
          <p:cNvPr id="20" name="Bild 19" descr="Microtec Goldeneye 3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6" y="8709992"/>
            <a:ext cx="3627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072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2"/>
              </a:rPr>
              <a:t>microtec.eu</a:t>
            </a:r>
          </a:p>
        </p:txBody>
      </p:sp>
      <p:sp>
        <p:nvSpPr>
          <p:cNvPr id="14" name="Rectangle 17"/>
          <p:cNvSpPr>
            <a:spLocks/>
          </p:cNvSpPr>
          <p:nvPr/>
        </p:nvSpPr>
        <p:spPr bwMode="auto">
          <a:xfrm>
            <a:off x="258332" y="879457"/>
            <a:ext cx="1108923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8" tIns="38098" rIns="38098" bIns="38098"/>
          <a:lstStyle/>
          <a:p>
            <a:pPr>
              <a:defRPr/>
            </a:pPr>
            <a:r>
              <a:rPr lang="en-US" sz="3200" cap="small" dirty="0" smtClean="0">
                <a:solidFill>
                  <a:srgbClr val="45C8C9"/>
                </a:solidFill>
                <a:latin typeface="Helvetica Neue Thin"/>
                <a:cs typeface="Helvetica Neue Thin"/>
              </a:rPr>
              <a:t>Goldeneye</a:t>
            </a:r>
            <a:r>
              <a:rPr lang="ru-RU" sz="3200" cap="small" dirty="0" smtClean="0">
                <a:solidFill>
                  <a:srgbClr val="45C8C9"/>
                </a:solidFill>
                <a:latin typeface="Helvetica Neue Thin"/>
                <a:cs typeface="Helvetica Neue Thin"/>
              </a:rPr>
              <a:t> - д</a:t>
            </a:r>
            <a:r>
              <a:rPr lang="ru-RU" sz="3300" cap="small" dirty="0" smtClean="0">
                <a:solidFill>
                  <a:srgbClr val="3FCCCD"/>
                </a:solidFill>
                <a:latin typeface="Helvetica Neue Thin"/>
                <a:ea typeface="Arial"/>
                <a:cs typeface="Helvetica Neue Thin"/>
              </a:rPr>
              <a:t>ля продольного распила и </a:t>
            </a:r>
          </a:p>
          <a:p>
            <a:pPr>
              <a:defRPr/>
            </a:pPr>
            <a:r>
              <a:rPr lang="ru-RU" sz="3300" cap="small" dirty="0" smtClean="0">
                <a:solidFill>
                  <a:srgbClr val="3FCCCD"/>
                </a:solidFill>
                <a:latin typeface="Helvetica Neue Thin"/>
                <a:ea typeface="Arial"/>
                <a:cs typeface="Helvetica Neue Thin"/>
              </a:rPr>
              <a:t>починки дефектов панелей </a:t>
            </a:r>
            <a:endParaRPr lang="de-DE" sz="3300" cap="small" dirty="0">
              <a:solidFill>
                <a:srgbClr val="3FCCCD"/>
              </a:solidFill>
              <a:latin typeface="Helvetica Neue Thin"/>
              <a:ea typeface="Arial"/>
              <a:cs typeface="Helvetica Neue Thin"/>
            </a:endParaRPr>
          </a:p>
          <a:p>
            <a:pPr marL="444477" indent="-444477"/>
            <a:endParaRPr lang="de-DE" sz="3300" b="1" dirty="0">
              <a:solidFill>
                <a:srgbClr val="3FCCCD"/>
              </a:solidFill>
              <a:latin typeface="Helvetica" pitchFamily="34" charset="0"/>
              <a:ea typeface="ＭＳ Ｐゴシック" pitchFamily="-106" charset="-128"/>
            </a:endParaRPr>
          </a:p>
          <a:p>
            <a:pPr marL="444477" indent="-444477"/>
            <a:endParaRPr lang="en-US" sz="4900" cap="small" dirty="0">
              <a:solidFill>
                <a:srgbClr val="3FCCCD"/>
              </a:solidFill>
              <a:latin typeface="Helvetica Neue Thin"/>
              <a:cs typeface="Helvetica Neue Thin"/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 rotWithShape="1">
          <a:blip r:embed="rId3"/>
          <a:srcRect t="4482" b="6041"/>
          <a:stretch/>
        </p:blipFill>
        <p:spPr>
          <a:xfrm>
            <a:off x="13503" y="2188616"/>
            <a:ext cx="4508979" cy="4269151"/>
          </a:xfrm>
          <a:prstGeom prst="rect">
            <a:avLst/>
          </a:prstGeom>
        </p:spPr>
      </p:pic>
      <p:graphicFrame>
        <p:nvGraphicFramePr>
          <p:cNvPr id="19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467172"/>
              </p:ext>
            </p:extLst>
          </p:nvPr>
        </p:nvGraphicFramePr>
        <p:xfrm>
          <a:off x="4282580" y="2032010"/>
          <a:ext cx="5554346" cy="434122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4952"/>
                <a:gridCol w="1148244"/>
                <a:gridCol w="155439"/>
                <a:gridCol w="722693"/>
                <a:gridCol w="195195"/>
                <a:gridCol w="1427823"/>
              </a:tblGrid>
              <a:tr h="710515"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u="none" strike="noStrike" cap="small" normalizeH="0" baseline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GOLDENEYE </a:t>
                      </a:r>
                      <a:r>
                        <a:rPr kumimoji="0" lang="de-DE" sz="2000" b="1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60X</a:t>
                      </a:r>
                      <a:endParaRPr kumimoji="0" lang="de-DE" sz="2000" b="1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3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единица</a:t>
                      </a:r>
                      <a:endParaRPr kumimoji="0" lang="de-DE" sz="2000" b="1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мин</a:t>
                      </a:r>
                      <a:endParaRPr kumimoji="0" lang="de-DE" sz="2000" b="1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макс</a:t>
                      </a:r>
                      <a:endParaRPr kumimoji="0" lang="de-DE" sz="2000" b="1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30000"/>
                      </a:srgbClr>
                    </a:solidFill>
                  </a:tcPr>
                </a:tc>
              </a:tr>
              <a:tr h="700397"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Породы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Лиственные и хвойные</a:t>
                      </a: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/>
                      </a:r>
                      <a:b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</a:b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(</a:t>
                      </a:r>
                      <a:r>
                        <a:rPr kumimoji="0" lang="ru-R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сырое и сухое сырье</a:t>
                      </a: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)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horzOverflow="overflow"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93060"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ea typeface="+mn-ea"/>
                          <a:cs typeface="Helvetica"/>
                        </a:rPr>
                        <a:t>Длина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[mm]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2000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6000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</a:tr>
              <a:tr h="431053"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Толщина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[mm]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  20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100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</a:tr>
              <a:tr h="374477"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Ширина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[mm]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100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600 (1800)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</a:tr>
              <a:tr h="993399"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Диаметр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[mm]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DE"/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~ 25x600</a:t>
                      </a:r>
                      <a:endParaRPr kumimoji="0" lang="en-AU" sz="200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cs typeface="Helvetic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~ 50x500</a:t>
                      </a:r>
                      <a:endParaRPr kumimoji="0" lang="en-AU" sz="200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cs typeface="Helvetic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~ 100x400</a:t>
                      </a: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0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</a:tr>
              <a:tr h="512886"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Скорость</a:t>
                      </a:r>
                      <a:endParaRPr kumimoji="0" lang="en-AU" sz="2000" b="1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u="none" strike="noStrike" cap="small" normalizeH="0" baseline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[m</a:t>
                      </a:r>
                      <a:r>
                        <a:rPr kumimoji="0" lang="en-AU" sz="2000" b="1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/</a:t>
                      </a:r>
                      <a:r>
                        <a:rPr kumimoji="0" lang="ru-RU" sz="2000" b="1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мин</a:t>
                      </a:r>
                      <a:r>
                        <a:rPr kumimoji="0" lang="en-AU" sz="2000" b="1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]</a:t>
                      </a:r>
                      <a:endParaRPr kumimoji="0" lang="en-AU" sz="2000" b="1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de-DE"/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1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Helvetica"/>
                          <a:cs typeface="Helvetica"/>
                        </a:rPr>
                        <a:t>300 </a:t>
                      </a:r>
                      <a:endParaRPr kumimoji="0" lang="en-AU" sz="2000" b="1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000" b="1" i="0" u="none" strike="noStrike" cap="small" normalizeH="0" baseline="0" dirty="0">
                        <a:ln>
                          <a:noFill/>
                        </a:ln>
                        <a:solidFill>
                          <a:srgbClr val="58585A"/>
                        </a:solidFill>
                        <a:effectLst/>
                        <a:latin typeface="Helvetica"/>
                        <a:ea typeface="Arial"/>
                        <a:cs typeface="Helvetica"/>
                      </a:endParaRPr>
                    </a:p>
                  </a:txBody>
                  <a:tcPr marL="130039" marR="130039" marT="65028" marB="65028" horzOverflow="overflow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CCCD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976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3"/>
          <p:cNvSpPr>
            <a:spLocks noChangeArrowheads="1"/>
          </p:cNvSpPr>
          <p:nvPr/>
        </p:nvSpPr>
        <p:spPr bwMode="auto">
          <a:xfrm>
            <a:off x="578917" y="1268413"/>
            <a:ext cx="890989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409575">
              <a:lnSpc>
                <a:spcPct val="90000"/>
              </a:lnSpc>
            </a:pP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Оптимизация</a:t>
            </a:r>
            <a:r>
              <a:rPr lang="en-US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 </a:t>
            </a:r>
            <a:r>
              <a:rPr lang="en-US" sz="3600" dirty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– </a:t>
            </a: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триммер</a:t>
            </a:r>
            <a:r>
              <a:rPr lang="en-US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 – </a:t>
            </a: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продольный и поперечный распил</a:t>
            </a:r>
            <a:r>
              <a:rPr lang="en-US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 - </a:t>
            </a:r>
            <a:r>
              <a:rPr lang="ru-RU" sz="3600" dirty="0" smtClean="0">
                <a:solidFill>
                  <a:srgbClr val="9C9D9F"/>
                </a:solidFill>
                <a:latin typeface="Helvetica Neue Thin" charset="0"/>
                <a:cs typeface="Helvetica Neue Thin" charset="0"/>
                <a:sym typeface="Helvetica Neue Thin" charset="0"/>
              </a:rPr>
              <a:t>сортировка</a:t>
            </a:r>
            <a:endParaRPr lang="en-US" sz="3600" dirty="0">
              <a:solidFill>
                <a:srgbClr val="9C9D9F"/>
              </a:solidFill>
              <a:latin typeface="Helvetica Neue Thin" charset="0"/>
              <a:cs typeface="Helvetica Neue Thin" charset="0"/>
              <a:sym typeface="Helvetica Neue Thin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74017" y="806451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Goldeneye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pic>
        <p:nvPicPr>
          <p:cNvPr id="5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803" y="2343313"/>
            <a:ext cx="5074494" cy="33398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3700" y="2383844"/>
            <a:ext cx="3911600" cy="34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</a:rPr>
              <a:t>Визуализация данных оптимизации в реальном времени</a:t>
            </a:r>
            <a:endParaRPr lang="en-US" altLang="de-DE" sz="2400" dirty="0">
              <a:latin typeface="HelveticaNeueLT Std Med" pitchFamily="34" charset="0"/>
              <a:ea typeface="Osaka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</a:rPr>
              <a:t>Результаты оптимизации в </a:t>
            </a:r>
            <a:r>
              <a:rPr lang="en-US" altLang="de-DE" sz="2400" dirty="0" smtClean="0">
                <a:latin typeface="HelveticaNeueLT Std Med" pitchFamily="34" charset="0"/>
                <a:ea typeface="Osaka" charset="-128"/>
              </a:rPr>
              <a:t>3D</a:t>
            </a:r>
            <a:endParaRPr lang="en-US" altLang="de-DE" sz="2400" dirty="0">
              <a:latin typeface="HelveticaNeueLT Std Med" pitchFamily="34" charset="0"/>
              <a:ea typeface="Osaka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2400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dirty="0" smtClean="0">
                <a:latin typeface="HelveticaNeueLT Std Med" pitchFamily="34" charset="0"/>
                <a:ea typeface="Osaka" charset="-128"/>
                <a:cs typeface="+mn-cs"/>
              </a:rPr>
              <a:t>Параметры оптимизации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altLang="de-DE" sz="2400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ru-RU" altLang="de-DE" sz="2400" smtClean="0">
                <a:latin typeface="HelveticaNeueLT Std Med" pitchFamily="34" charset="0"/>
                <a:ea typeface="Osaka" charset="-128"/>
                <a:cs typeface="+mn-cs"/>
              </a:rPr>
              <a:t>Редактор продукции</a:t>
            </a:r>
            <a:endParaRPr lang="en-US" altLang="de-DE" sz="24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de-DE" sz="1600" dirty="0" smtClean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48CC2F"/>
              </a:buClr>
              <a:defRPr/>
            </a:pPr>
            <a:endParaRPr lang="en-US" altLang="de-DE" sz="1600" dirty="0" smtClean="0">
              <a:latin typeface="HelveticaNeueLT Std Med" pitchFamily="34" charset="0"/>
              <a:ea typeface="Osaka" charset="-128"/>
              <a:cs typeface="+mn-cs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731686989"/>
      </p:ext>
    </p:extLst>
  </p:cSld>
  <p:clrMapOvr>
    <a:masterClrMapping/>
  </p:clrMapOvr>
  <p:transition xmlns:p14="http://schemas.microsoft.com/office/powerpoint/2010/main" spd="med" advTm="2568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185574" y="939802"/>
            <a:ext cx="9338776" cy="798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430322">
              <a:defRPr sz="5200">
                <a:solidFill>
                  <a:srgbClr val="606162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  <a:lvl2pPr indent="168387" defTabSz="430322">
              <a:defRPr sz="5200">
                <a:solidFill>
                  <a:srgbClr val="606162"/>
                </a:solidFill>
                <a:latin typeface="+mj-lt"/>
                <a:ea typeface="+mj-ea"/>
                <a:cs typeface="+mj-cs"/>
                <a:sym typeface="Helvetica Neue Light"/>
              </a:defRPr>
            </a:lvl2pPr>
            <a:lvl3pPr indent="336774" defTabSz="430322">
              <a:defRPr sz="5200">
                <a:solidFill>
                  <a:srgbClr val="606162"/>
                </a:solidFill>
                <a:latin typeface="+mj-lt"/>
                <a:ea typeface="+mj-ea"/>
                <a:cs typeface="+mj-cs"/>
                <a:sym typeface="Helvetica Neue Light"/>
              </a:defRPr>
            </a:lvl3pPr>
            <a:lvl4pPr indent="505160" defTabSz="430322">
              <a:defRPr sz="5200">
                <a:solidFill>
                  <a:srgbClr val="606162"/>
                </a:solidFill>
                <a:latin typeface="+mj-lt"/>
                <a:ea typeface="+mj-ea"/>
                <a:cs typeface="+mj-cs"/>
                <a:sym typeface="Helvetica Neue Light"/>
              </a:defRPr>
            </a:lvl4pPr>
            <a:lvl5pPr indent="673547" defTabSz="430322">
              <a:defRPr sz="5200">
                <a:solidFill>
                  <a:srgbClr val="606162"/>
                </a:solidFill>
                <a:latin typeface="+mj-lt"/>
                <a:ea typeface="+mj-ea"/>
                <a:cs typeface="+mj-cs"/>
                <a:sym typeface="Helvetica Neue Light"/>
              </a:defRPr>
            </a:lvl5pPr>
            <a:lvl6pPr indent="841934" defTabSz="430322">
              <a:defRPr sz="5200">
                <a:solidFill>
                  <a:srgbClr val="606162"/>
                </a:solidFill>
                <a:latin typeface="+mj-lt"/>
                <a:ea typeface="+mj-ea"/>
                <a:cs typeface="+mj-cs"/>
                <a:sym typeface="Helvetica Neue Light"/>
              </a:defRPr>
            </a:lvl6pPr>
            <a:lvl7pPr indent="1010321" defTabSz="430322">
              <a:defRPr sz="5200">
                <a:solidFill>
                  <a:srgbClr val="606162"/>
                </a:solidFill>
                <a:latin typeface="+mj-lt"/>
                <a:ea typeface="+mj-ea"/>
                <a:cs typeface="+mj-cs"/>
                <a:sym typeface="Helvetica Neue Light"/>
              </a:defRPr>
            </a:lvl7pPr>
            <a:lvl8pPr indent="1178707" defTabSz="430322">
              <a:defRPr sz="5200">
                <a:solidFill>
                  <a:srgbClr val="606162"/>
                </a:solidFill>
                <a:latin typeface="+mj-lt"/>
                <a:ea typeface="+mj-ea"/>
                <a:cs typeface="+mj-cs"/>
                <a:sym typeface="Helvetica Neue Light"/>
              </a:defRPr>
            </a:lvl8pPr>
            <a:lvl9pPr indent="1347094" defTabSz="430322">
              <a:defRPr sz="5200">
                <a:solidFill>
                  <a:srgbClr val="606162"/>
                </a:solidFill>
                <a:latin typeface="+mj-lt"/>
                <a:ea typeface="+mj-ea"/>
                <a:cs typeface="+mj-cs"/>
                <a:sym typeface="Helvetica Neue Light"/>
              </a:defRPr>
            </a:lvl9pPr>
          </a:lstStyle>
          <a:p>
            <a:pPr>
              <a:defRPr/>
            </a:pP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cs typeface="Helvetica Neue Thin"/>
              </a:rPr>
              <a:t>Дополнительное оборудование</a:t>
            </a:r>
            <a:endParaRPr lang="en-US" sz="3600" cap="small" dirty="0">
              <a:solidFill>
                <a:srgbClr val="45C8C9"/>
              </a:solidFill>
              <a:latin typeface="Helvetica Neue Thin"/>
              <a:cs typeface="Helvetica Neue Thin"/>
              <a:sym typeface="Helvetica Neue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789511" y="1738388"/>
            <a:ext cx="4880048" cy="3575406"/>
          </a:xfrm>
          <a:prstGeom prst="rect">
            <a:avLst/>
          </a:prstGeom>
        </p:spPr>
        <p:txBody>
          <a:bodyPr/>
          <a:lstStyle>
            <a:lvl1pPr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16838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33677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505160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67354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84193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1010321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117870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134709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/>
            </a:pPr>
            <a:r>
              <a:rPr lang="ru-RU" sz="3600" dirty="0" err="1" smtClean="0"/>
              <a:t>Покоробленность</a:t>
            </a:r>
            <a:r>
              <a:rPr lang="en-US" sz="3600" dirty="0" smtClean="0"/>
              <a:t>,</a:t>
            </a:r>
          </a:p>
          <a:p>
            <a:pPr>
              <a:defRPr/>
            </a:pPr>
            <a:r>
              <a:rPr lang="ru-RU" sz="3600" dirty="0" smtClean="0"/>
              <a:t>Форма</a:t>
            </a:r>
            <a:r>
              <a:rPr lang="en-US" sz="3600" dirty="0" smtClean="0"/>
              <a:t>, </a:t>
            </a:r>
          </a:p>
          <a:p>
            <a:pPr>
              <a:defRPr/>
            </a:pPr>
            <a:r>
              <a:rPr lang="ru-RU" sz="3600" dirty="0" smtClean="0"/>
              <a:t>Влажность</a:t>
            </a:r>
            <a:r>
              <a:rPr lang="en-US" sz="3600" dirty="0" smtClean="0"/>
              <a:t>,</a:t>
            </a:r>
          </a:p>
          <a:p>
            <a:pPr>
              <a:defRPr/>
            </a:pPr>
            <a:r>
              <a:rPr lang="ru-RU" sz="3600" dirty="0" smtClean="0"/>
              <a:t>Прочность</a:t>
            </a:r>
            <a:endParaRPr lang="en-US" sz="3600" dirty="0" smtClean="0"/>
          </a:p>
          <a:p>
            <a:pPr>
              <a:defRPr/>
            </a:pPr>
            <a:endParaRPr lang="en-US" sz="3600" dirty="0"/>
          </a:p>
        </p:txBody>
      </p:sp>
      <p:sp>
        <p:nvSpPr>
          <p:cNvPr id="5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2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1036919744"/>
      </p:ext>
    </p:extLst>
  </p:cSld>
  <p:clrMapOvr>
    <a:masterClrMapping/>
  </p:clrMapOvr>
  <p:transition xmlns:p14="http://schemas.microsoft.com/office/powerpoint/2010/main" spd="med" advTm="288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/>
          <a:stretch/>
        </p:blipFill>
        <p:spPr bwMode="auto">
          <a:xfrm>
            <a:off x="4525759" y="3107443"/>
            <a:ext cx="5382573" cy="333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8774113"/>
            <a:ext cx="18716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6698" y="1570827"/>
            <a:ext cx="6357437" cy="427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dirty="0" smtClean="0">
                <a:latin typeface="HelveticaNeueLT Std Med" pitchFamily="34" charset="0"/>
                <a:ea typeface="Osaka" charset="-128"/>
                <a:cs typeface="+mn-cs"/>
              </a:rPr>
              <a:t>Определение </a:t>
            </a:r>
            <a:r>
              <a:rPr lang="ru-RU" dirty="0" err="1" smtClean="0">
                <a:latin typeface="HelveticaNeueLT Std Med" pitchFamily="34" charset="0"/>
                <a:ea typeface="Osaka" charset="-128"/>
                <a:cs typeface="+mn-cs"/>
              </a:rPr>
              <a:t>покоробленности</a:t>
            </a:r>
            <a:r>
              <a:rPr lang="ru-RU" dirty="0" smtClean="0">
                <a:latin typeface="HelveticaNeueLT Std Med" pitchFamily="34" charset="0"/>
                <a:ea typeface="Osaka" charset="-128"/>
                <a:cs typeface="+mn-cs"/>
              </a:rPr>
              <a:t> доски</a:t>
            </a:r>
            <a:endParaRPr lang="en-GB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defRPr/>
            </a:pPr>
            <a:endParaRPr lang="en-GB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defRPr/>
            </a:pPr>
            <a:r>
              <a:rPr lang="ru-RU" dirty="0" smtClean="0">
                <a:latin typeface="HelveticaNeueLT Std Med" pitchFamily="34" charset="0"/>
                <a:ea typeface="Osaka" charset="-128"/>
                <a:cs typeface="+mn-cs"/>
              </a:rPr>
              <a:t>Определение и управление качеством</a:t>
            </a:r>
            <a:endParaRPr lang="en-GB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defRPr/>
            </a:pPr>
            <a:endParaRPr lang="en-GB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defRPr/>
            </a:pPr>
            <a:r>
              <a:rPr lang="ru-RU" dirty="0" smtClean="0">
                <a:latin typeface="HelveticaNeueLT Std Med" pitchFamily="34" charset="0"/>
                <a:ea typeface="Osaka" charset="-128"/>
                <a:cs typeface="+mn-cs"/>
              </a:rPr>
              <a:t>Расстояние между годовыми кольцами</a:t>
            </a:r>
            <a:endParaRPr lang="en-GB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defRPr/>
            </a:pPr>
            <a:endParaRPr lang="en-GB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defRPr/>
            </a:pPr>
            <a:r>
              <a:rPr lang="ru-RU" dirty="0" smtClean="0">
                <a:latin typeface="HelveticaNeueLT Std Med" pitchFamily="34" charset="0"/>
                <a:ea typeface="Osaka" charset="-128"/>
                <a:cs typeface="+mn-cs"/>
              </a:rPr>
              <a:t>Работает при различной дистанции подачи досок</a:t>
            </a:r>
          </a:p>
          <a:p>
            <a:pPr eaLnBrk="1" hangingPunct="1">
              <a:defRPr/>
            </a:pPr>
            <a:endParaRPr lang="en-GB" dirty="0">
              <a:latin typeface="HelveticaNeueLT Std Med" pitchFamily="34" charset="0"/>
              <a:ea typeface="Osaka" charset="-128"/>
              <a:cs typeface="+mn-cs"/>
            </a:endParaRPr>
          </a:p>
          <a:p>
            <a:pPr eaLnBrk="1" hangingPunct="1">
              <a:defRPr/>
            </a:pPr>
            <a:r>
              <a:rPr lang="ru-RU" dirty="0" smtClean="0">
                <a:latin typeface="HelveticaNeueLT Std Med" pitchFamily="34" charset="0"/>
                <a:ea typeface="Osaka" charset="-128"/>
                <a:cs typeface="+mn-cs"/>
              </a:rPr>
              <a:t>Расположение годовых колец</a:t>
            </a:r>
            <a:endParaRPr lang="en-GB" dirty="0">
              <a:latin typeface="HelveticaNeueLT Std Med" pitchFamily="34" charset="0"/>
              <a:ea typeface="Osaka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86698" y="870936"/>
            <a:ext cx="10861675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Определение </a:t>
            </a:r>
            <a:r>
              <a:rPr lang="ru-RU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покоробленности</a:t>
            </a: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и сердцевины </a:t>
            </a:r>
            <a:endParaRPr lang="en-CA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  <a:sym typeface="Helvetica Neue Light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4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177914129"/>
      </p:ext>
    </p:extLst>
  </p:cSld>
  <p:clrMapOvr>
    <a:masterClrMapping/>
  </p:clrMapOvr>
  <p:transition xmlns:p14="http://schemas.microsoft.com/office/powerpoint/2010/main" spd="med" advTm="914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8774113"/>
            <a:ext cx="18716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86698" y="870936"/>
            <a:ext cx="10861675" cy="123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en-CA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Optiside</a:t>
            </a:r>
            <a:r>
              <a:rPr lang="en-CA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</a:t>
            </a:r>
            <a:r>
              <a:rPr lang="ru-RU" sz="3600" cap="small" dirty="0">
                <a:solidFill>
                  <a:srgbClr val="45C8C9"/>
                </a:solidFill>
                <a:latin typeface="Helvetica Neue Thin"/>
                <a:cs typeface="Helvetica Neue Thin"/>
              </a:rPr>
              <a:t> </a:t>
            </a: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cs typeface="Helvetica Neue Thin"/>
              </a:rPr>
              <a:t>для определения </a:t>
            </a:r>
            <a:r>
              <a:rPr lang="ru-RU" sz="3600" cap="small" dirty="0" err="1">
                <a:solidFill>
                  <a:srgbClr val="45C8C9"/>
                </a:solidFill>
                <a:latin typeface="Helvetica Neue Thin"/>
                <a:cs typeface="Helvetica Neue Thin"/>
              </a:rPr>
              <a:t>покоробленности</a:t>
            </a:r>
            <a:r>
              <a:rPr lang="ru-RU" sz="3600" cap="small" dirty="0">
                <a:solidFill>
                  <a:srgbClr val="45C8C9"/>
                </a:solidFill>
                <a:latin typeface="Helvetica Neue Thin"/>
                <a:cs typeface="Helvetica Neue Thin"/>
              </a:rPr>
              <a:t> и сердцевины </a:t>
            </a:r>
            <a:endParaRPr lang="en-CA" sz="3600" cap="small" dirty="0">
              <a:solidFill>
                <a:srgbClr val="45C8C9"/>
              </a:solidFill>
              <a:latin typeface="Helvetica Neue Thin"/>
              <a:cs typeface="Helvetica Neue Thin"/>
              <a:sym typeface="Helvetica Neue Light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835481"/>
              </p:ext>
            </p:extLst>
          </p:nvPr>
        </p:nvGraphicFramePr>
        <p:xfrm>
          <a:off x="6501815" y="1877754"/>
          <a:ext cx="3194476" cy="2377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Image" r:id="rId4" imgW="4542857" imgH="3380952" progId="">
                  <p:embed/>
                </p:oleObj>
              </mc:Choice>
              <mc:Fallback>
                <p:oleObj name="Image" r:id="rId4" imgW="4542857" imgH="3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1815" y="1877754"/>
                        <a:ext cx="3194476" cy="2377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543634"/>
              </p:ext>
            </p:extLst>
          </p:nvPr>
        </p:nvGraphicFramePr>
        <p:xfrm>
          <a:off x="3103778" y="1901646"/>
          <a:ext cx="3163758" cy="235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Image" r:id="rId6" imgW="4542857" imgH="3380952" progId="">
                  <p:embed/>
                </p:oleObj>
              </mc:Choice>
              <mc:Fallback>
                <p:oleObj name="Image" r:id="rId6" imgW="4542857" imgH="3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778" y="1901646"/>
                        <a:ext cx="3163758" cy="235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Optis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12" y="4354808"/>
            <a:ext cx="4294548" cy="205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15010" y="7771130"/>
            <a:ext cx="848788" cy="99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defTabSz="12954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defTabSz="12954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defTabSz="12954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defTabSz="12954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>
              <a:spcBef>
                <a:spcPct val="50000"/>
              </a:spcBef>
            </a:pPr>
            <a:r>
              <a:rPr lang="de-DE" sz="2800"/>
              <a:t>DiCAM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3966" y="2166930"/>
            <a:ext cx="2889812" cy="32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defTabSz="12954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defTabSz="12954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defTabSz="12954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defTabSz="12954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>
              <a:spcBef>
                <a:spcPct val="50000"/>
              </a:spcBef>
            </a:pPr>
            <a:r>
              <a:rPr lang="ru-RU" sz="24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  <a:sym typeface="Helvetica Neue"/>
              </a:rPr>
              <a:t>Сканирование торца доски</a:t>
            </a:r>
            <a:endParaRPr lang="en-US" sz="24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  <a:p>
            <a:pPr eaLnBrk="1">
              <a:spcBef>
                <a:spcPct val="50000"/>
              </a:spcBef>
            </a:pPr>
            <a:r>
              <a:rPr lang="ru-RU" sz="24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Определение расположения сердцевины и расстояния между годовыми кольцами</a:t>
            </a:r>
            <a:endParaRPr lang="en-US" sz="24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65054"/>
      </p:ext>
    </p:extLst>
  </p:cSld>
  <p:clrMapOvr>
    <a:masterClrMapping/>
  </p:clrMapOvr>
  <p:transition xmlns:p14="http://schemas.microsoft.com/office/powerpoint/2010/main" spd="med" advTm="10888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1" r="22002"/>
          <a:stretch/>
        </p:blipFill>
        <p:spPr>
          <a:xfrm>
            <a:off x="72741" y="1706830"/>
            <a:ext cx="9737036" cy="3750680"/>
          </a:xfrm>
          <a:prstGeom prst="rect">
            <a:avLst/>
          </a:prstGeom>
        </p:spPr>
      </p:pic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165100" y="1112968"/>
            <a:ext cx="8978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OPTISIDE </a:t>
            </a: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С ОБОРУДОВАНИЕМ РАЗВОРОТА ДОСОК И СБРОСА</a:t>
            </a:r>
            <a:endParaRPr lang="de-DE" altLang="de-DE" sz="2800" dirty="0" smtClean="0">
              <a:solidFill>
                <a:srgbClr val="46B919"/>
              </a:solidFill>
              <a:ea typeface="Osaka" charset="-128"/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 flipH="1">
            <a:off x="5301670" y="2336803"/>
            <a:ext cx="249382" cy="969818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202551"/>
      </p:ext>
    </p:extLst>
  </p:cSld>
  <p:clrMapOvr>
    <a:masterClrMapping/>
  </p:clrMapOvr>
  <p:transition xmlns:p14="http://schemas.microsoft.com/office/powerpoint/2010/main" spd="slow" advTm="663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rvscan 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90" y="1368519"/>
            <a:ext cx="3789363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urvscan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13" y="3772671"/>
            <a:ext cx="3408857" cy="24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2752" y="1650820"/>
            <a:ext cx="3792538" cy="451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/>
          <a:p>
            <a:r>
              <a:rPr lang="ru-RU" sz="24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Определение </a:t>
            </a:r>
            <a:r>
              <a:rPr lang="ru-RU" sz="2400" dirty="0" err="1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крыловатости</a:t>
            </a:r>
            <a:r>
              <a:rPr lang="ru-RU" sz="24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покоробленности</a:t>
            </a:r>
            <a:r>
              <a:rPr lang="ru-RU" sz="24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 и кривизны при продольной подаче</a:t>
            </a:r>
            <a:r>
              <a:rPr lang="en-US" sz="24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</a:br>
            <a:r>
              <a:rPr lang="en-US" sz="24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</a:br>
            <a:r>
              <a:rPr lang="ru-RU" sz="24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Линейное сканирование всей доски</a:t>
            </a:r>
            <a:r>
              <a:rPr lang="en-US" sz="24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</a:br>
            <a:r>
              <a:rPr lang="ru-RU" sz="24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Сканирование по длине и ширине при латеральном и вертикальном движении</a:t>
            </a:r>
            <a:r>
              <a:rPr lang="en-US" sz="24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</a:br>
            <a:endParaRPr lang="en-US" sz="24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</p:txBody>
      </p:sp>
      <p:sp>
        <p:nvSpPr>
          <p:cNvPr id="7" name="Foliennummernplatzhalter 5"/>
          <p:cNvSpPr txBox="1">
            <a:spLocks noGrp="1"/>
          </p:cNvSpPr>
          <p:nvPr/>
        </p:nvSpPr>
        <p:spPr>
          <a:xfrm>
            <a:off x="11520488" y="9040813"/>
            <a:ext cx="833437" cy="519112"/>
          </a:xfrm>
          <a:prstGeom prst="rect">
            <a:avLst/>
          </a:prstGeom>
          <a:noFill/>
        </p:spPr>
        <p:txBody>
          <a:bodyPr lIns="130046" tIns="65023" rIns="130046" bIns="65023" anchor="ctr"/>
          <a:lstStyle/>
          <a:p>
            <a:pPr algn="r" defTabSz="650230" fontAlgn="auto">
              <a:spcBef>
                <a:spcPts val="0"/>
              </a:spcBef>
              <a:spcAft>
                <a:spcPts val="0"/>
              </a:spcAft>
              <a:defRPr/>
            </a:pPr>
            <a:fld id="{159A287E-2CE8-8F4E-9B8E-7F15D4EB00EA}" type="slidenum">
              <a:rPr lang="en-US"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defTabSz="650230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17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Segnaposto data 1"/>
          <p:cNvSpPr txBox="1">
            <a:spLocks noGrp="1"/>
          </p:cNvSpPr>
          <p:nvPr/>
        </p:nvSpPr>
        <p:spPr bwMode="auto">
          <a:xfrm>
            <a:off x="153988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defTabSz="649288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defTabSz="649288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defTabSz="649288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defTabSz="649288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defTabSz="649288" eaLnBrk="0"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defTabSz="649288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defTabSz="649288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defTabSz="649288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defTabSz="649288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FFFF"/>
              </a:buClr>
              <a:defRPr sz="1400">
                <a:solidFill>
                  <a:srgbClr val="424242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de-DE" sz="1700">
                <a:solidFill>
                  <a:srgbClr val="7F7F7F"/>
                </a:solidFill>
                <a:latin typeface="Calibri" charset="0"/>
              </a:rPr>
              <a:t>© MiCROTEC 2011</a:t>
            </a:r>
            <a:endParaRPr lang="en-US" sz="1700">
              <a:solidFill>
                <a:srgbClr val="7F7F7F"/>
              </a:solidFill>
              <a:latin typeface="Calibri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86698" y="870936"/>
            <a:ext cx="10861675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en-CA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Curvescan</a:t>
            </a:r>
            <a:r>
              <a:rPr lang="en-CA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</a:t>
            </a: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для определения формы доски</a:t>
            </a:r>
            <a:endParaRPr lang="en-CA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  <a:sym typeface="Helvetica Neue Light"/>
            </a:endParaRPr>
          </a:p>
        </p:txBody>
      </p:sp>
      <p:sp>
        <p:nvSpPr>
          <p:cNvPr id="10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4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3707224312"/>
      </p:ext>
    </p:extLst>
  </p:cSld>
  <p:clrMapOvr>
    <a:masterClrMapping/>
  </p:clrMapOvr>
  <p:transition xmlns:p14="http://schemas.microsoft.com/office/powerpoint/2010/main" spd="med" advTm="1085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r="21891"/>
          <a:stretch/>
        </p:blipFill>
        <p:spPr>
          <a:xfrm rot="5400000">
            <a:off x="3857188" y="-931855"/>
            <a:ext cx="2179776" cy="7257761"/>
          </a:xfrm>
          <a:prstGeom prst="rect">
            <a:avLst/>
          </a:prstGeom>
        </p:spPr>
      </p:pic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165100" y="1112968"/>
            <a:ext cx="949434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CURVESCAN </a:t>
            </a: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ПРИ ПРОДОЛЬНОЙ И ПОПЕРЕЧНОЙ ПОДАЧЕ</a:t>
            </a:r>
            <a:endParaRPr lang="de-DE" altLang="de-DE" sz="2800" dirty="0" smtClean="0">
              <a:solidFill>
                <a:srgbClr val="46B919"/>
              </a:solidFill>
              <a:ea typeface="Osaka" charset="-128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7"/>
          <a:stretch/>
        </p:blipFill>
        <p:spPr>
          <a:xfrm>
            <a:off x="369440" y="3486944"/>
            <a:ext cx="9144000" cy="2594555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 bwMode="auto">
          <a:xfrm flipH="1">
            <a:off x="3445158" y="1764145"/>
            <a:ext cx="124691" cy="563419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 bwMode="auto">
          <a:xfrm flipH="1">
            <a:off x="6881087" y="3611418"/>
            <a:ext cx="124691" cy="604983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394165"/>
      </p:ext>
    </p:extLst>
  </p:cSld>
  <p:clrMapOvr>
    <a:masterClrMapping/>
  </p:clrMapOvr>
  <p:transition xmlns:p14="http://schemas.microsoft.com/office/powerpoint/2010/main" spd="slow" advTm="886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86698" y="870936"/>
            <a:ext cx="10861675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en-CA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Curvescan</a:t>
            </a:r>
            <a:r>
              <a:rPr lang="en-CA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</a:t>
            </a:r>
            <a:r>
              <a:rPr lang="ru-RU" sz="3600" cap="small" dirty="0">
                <a:solidFill>
                  <a:srgbClr val="45C8C9"/>
                </a:solidFill>
                <a:latin typeface="Helvetica Neue Thin"/>
                <a:cs typeface="Helvetica Neue Thin"/>
              </a:rPr>
              <a:t>для определения формы доски</a:t>
            </a:r>
            <a:endParaRPr lang="en-CA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  <a:sym typeface="Helvetica Neue Light"/>
            </a:endParaRPr>
          </a:p>
        </p:txBody>
      </p:sp>
      <p:pic>
        <p:nvPicPr>
          <p:cNvPr id="4" name="Picture 5" descr="CIMG128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340" y="1817976"/>
            <a:ext cx="4595161" cy="3631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SC045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891" y="1841691"/>
            <a:ext cx="4521240" cy="2924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974725" y="7529513"/>
            <a:ext cx="112712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AU" sz="2000" cap="small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Typical applications in lineal (left image) and in transversal (right image) feeding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749697" y="6041204"/>
            <a:ext cx="10259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606162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127125" y="7681913"/>
            <a:ext cx="112712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AU" sz="2000" cap="small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Typical applications in lineal (left image) and in transversal (right image) feeding</a:t>
            </a:r>
          </a:p>
        </p:txBody>
      </p:sp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661976" y="5708323"/>
            <a:ext cx="8713767" cy="37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Примеры типичной инсталляции при продольной </a:t>
            </a:r>
            <a:r>
              <a:rPr lang="en-AU" sz="16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слева</a:t>
            </a:r>
            <a:r>
              <a:rPr lang="en-AU" sz="16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) </a:t>
            </a:r>
            <a:r>
              <a:rPr lang="ru-RU" sz="16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и поперечной </a:t>
            </a:r>
            <a:r>
              <a:rPr lang="en-AU" sz="16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справа</a:t>
            </a:r>
            <a:r>
              <a:rPr lang="en-AU" sz="16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) </a:t>
            </a:r>
            <a:r>
              <a:rPr lang="ru-RU" sz="16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подаче</a:t>
            </a:r>
            <a:endParaRPr lang="en-AU" sz="16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</p:txBody>
      </p:sp>
      <p:sp>
        <p:nvSpPr>
          <p:cNvPr id="10" name="CasellaDiTesto 7"/>
          <p:cNvSpPr txBox="1">
            <a:spLocks noChangeArrowheads="1"/>
          </p:cNvSpPr>
          <p:nvPr/>
        </p:nvSpPr>
        <p:spPr bwMode="auto">
          <a:xfrm>
            <a:off x="1279525" y="7834313"/>
            <a:ext cx="112712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AU" sz="2000" cap="small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Typical applications in lineal (left image) and in transversal (right image) feeding</a:t>
            </a:r>
          </a:p>
        </p:txBody>
      </p:sp>
    </p:spTree>
    <p:extLst>
      <p:ext uri="{BB962C8B-B14F-4D97-AF65-F5344CB8AC3E}">
        <p14:creationId xmlns:p14="http://schemas.microsoft.com/office/powerpoint/2010/main" val="2792013695"/>
      </p:ext>
    </p:extLst>
  </p:cSld>
  <p:clrMapOvr>
    <a:masterClrMapping/>
  </p:clrMapOvr>
  <p:transition xmlns:p14="http://schemas.microsoft.com/office/powerpoint/2010/main" spd="med" advTm="601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World 201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13756" r="6098" b="16384"/>
          <a:stretch/>
        </p:blipFill>
        <p:spPr>
          <a:xfrm>
            <a:off x="1864101" y="1808820"/>
            <a:ext cx="8041902" cy="4146082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86942" y="990345"/>
            <a:ext cx="9158243" cy="59047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"/>
              </a:rPr>
              <a:t>Основные факты</a:t>
            </a:r>
            <a:endParaRPr lang="en-US" sz="3600" dirty="0">
              <a:solidFill>
                <a:srgbClr val="45C8C9"/>
              </a:solidFill>
              <a:latin typeface="Helvetica Neue Thin"/>
              <a:ea typeface="Helvetica Neue Thin"/>
              <a:cs typeface="Helvetica Neue Thin"/>
              <a:sym typeface="Helvetica Neue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86942" y="1808820"/>
            <a:ext cx="2721696" cy="4759279"/>
          </a:xfrm>
          <a:prstGeom prst="rect">
            <a:avLst/>
          </a:prstGeom>
        </p:spPr>
        <p:txBody>
          <a:bodyPr/>
          <a:lstStyle>
            <a:lvl1pPr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16838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33677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505160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67354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84193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1010321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1178707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1347094" defTabSz="430322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ru-RU" sz="1600" dirty="0" smtClean="0"/>
              <a:t>Основание</a:t>
            </a:r>
            <a:r>
              <a:rPr lang="en-US" sz="1600" dirty="0" smtClean="0"/>
              <a:t>	1980</a:t>
            </a:r>
          </a:p>
          <a:p>
            <a:endParaRPr lang="en-US" sz="1600" dirty="0" smtClean="0"/>
          </a:p>
          <a:p>
            <a:r>
              <a:rPr lang="ru-RU" sz="1600" dirty="0" smtClean="0"/>
              <a:t>Сотрудники</a:t>
            </a:r>
            <a:r>
              <a:rPr lang="en-US" sz="1600" dirty="0" smtClean="0"/>
              <a:t>	 130</a:t>
            </a:r>
          </a:p>
          <a:p>
            <a:endParaRPr lang="en-US" sz="1600" dirty="0" smtClean="0"/>
          </a:p>
          <a:p>
            <a:r>
              <a:rPr lang="ru-RU" sz="1600" dirty="0" smtClean="0"/>
              <a:t>Оборот 	</a:t>
            </a:r>
            <a:r>
              <a:rPr lang="en-US" sz="1600" dirty="0" smtClean="0"/>
              <a:t>	 26 M€</a:t>
            </a:r>
          </a:p>
          <a:p>
            <a:endParaRPr lang="en-US" sz="1600" dirty="0" smtClean="0"/>
          </a:p>
          <a:p>
            <a:r>
              <a:rPr lang="ru-RU" sz="1600" dirty="0" smtClean="0"/>
              <a:t>Клиенты	</a:t>
            </a:r>
            <a:r>
              <a:rPr lang="en-US" sz="1600" dirty="0" smtClean="0"/>
              <a:t>	&gt; 1500</a:t>
            </a:r>
          </a:p>
          <a:p>
            <a:r>
              <a:rPr lang="en-US" sz="1600" dirty="0" err="1" smtClean="0"/>
              <a:t>В</a:t>
            </a:r>
            <a:r>
              <a:rPr lang="ru-RU" sz="1600" dirty="0" smtClean="0"/>
              <a:t> мире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ru-RU" sz="1600" dirty="0" smtClean="0"/>
              <a:t>Офисы</a:t>
            </a:r>
            <a:r>
              <a:rPr lang="en-US" sz="1600" dirty="0" smtClean="0"/>
              <a:t>:		</a:t>
            </a:r>
            <a:r>
              <a:rPr lang="en-US" sz="1600" dirty="0" err="1" smtClean="0"/>
              <a:t>Brixen</a:t>
            </a:r>
            <a:endParaRPr lang="en-US" sz="1600" dirty="0" smtClean="0"/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Venezia</a:t>
            </a:r>
            <a:endParaRPr lang="en-US" sz="1600" dirty="0" smtClean="0"/>
          </a:p>
          <a:p>
            <a:r>
              <a:rPr lang="en-US" sz="1600" dirty="0" smtClean="0"/>
              <a:t>			Linz</a:t>
            </a:r>
          </a:p>
          <a:p>
            <a:r>
              <a:rPr lang="en-US" sz="1600" dirty="0" smtClean="0"/>
              <a:t>			Vancouver</a:t>
            </a:r>
          </a:p>
          <a:p>
            <a:r>
              <a:rPr lang="en-US" sz="1600" dirty="0" smtClean="0"/>
              <a:t>			Melbourne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6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4829199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1279525" y="7834313"/>
            <a:ext cx="112712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AU" sz="2000" cap="small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Typical applications in lineal (left image) and in transversal (right image) feeding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62038" y="870936"/>
            <a:ext cx="10861675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en-CA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M3scan </a:t>
            </a: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для определения влажности</a:t>
            </a:r>
            <a:endParaRPr lang="en-CA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  <a:sym typeface="Helvetica Neue Light"/>
            </a:endParaRPr>
          </a:p>
        </p:txBody>
      </p:sp>
      <p:pic>
        <p:nvPicPr>
          <p:cNvPr id="5" name="Picture 2" descr="F:\DropboxMTB\Dropbox\Products\M3 Scan\M3Scan_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4" y="1769452"/>
            <a:ext cx="4202112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63935"/>
            <a:ext cx="29718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4382197" y="4437063"/>
            <a:ext cx="5523804" cy="186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Решение для определения влажности</a:t>
            </a:r>
            <a:r>
              <a:rPr lang="en-US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:</a:t>
            </a:r>
            <a:endParaRPr lang="en-US" sz="18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  <a:p>
            <a:pPr>
              <a:defRPr/>
            </a:pP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Надежное</a:t>
            </a:r>
            <a:r>
              <a:rPr lang="en-US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удобный для пользования графический интерфейс</a:t>
            </a:r>
            <a:r>
              <a:rPr lang="en-US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индивидуальная база данных продукции</a:t>
            </a:r>
            <a:r>
              <a:rPr lang="en-US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статистика и отчеты</a:t>
            </a:r>
            <a:endParaRPr lang="en-US" sz="18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+</a:t>
            </a:r>
            <a:r>
              <a:rPr lang="en-US" sz="18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/-2% </a:t>
            </a: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влажности</a:t>
            </a:r>
            <a:r>
              <a:rPr lang="en-US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(MC) </a:t>
            </a: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при методе высушивания от</a:t>
            </a:r>
            <a:r>
              <a:rPr lang="en-US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95% </a:t>
            </a: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всех измерений при очищенном срезе</a:t>
            </a:r>
            <a:endParaRPr lang="en-US" sz="18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</p:txBody>
      </p:sp>
      <p:sp>
        <p:nvSpPr>
          <p:cNvPr id="8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4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3760908326"/>
      </p:ext>
    </p:extLst>
  </p:cSld>
  <p:clrMapOvr>
    <a:masterClrMapping/>
  </p:clrMapOvr>
  <p:transition xmlns:p14="http://schemas.microsoft.com/office/powerpoint/2010/main" spd="med" advTm="1092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165099" y="1112968"/>
            <a:ext cx="957540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M3SCAN </a:t>
            </a: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СО СБРОСОМ СЛИШКОМ ВЛАЖНЫХ ДОСОК</a:t>
            </a:r>
            <a:endParaRPr lang="de-DE" altLang="de-DE" sz="2800" dirty="0" smtClean="0">
              <a:solidFill>
                <a:srgbClr val="46B919"/>
              </a:solidFill>
              <a:ea typeface="Osaka" charset="-128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4778"/>
          <a:stretch/>
        </p:blipFill>
        <p:spPr>
          <a:xfrm>
            <a:off x="0" y="1989108"/>
            <a:ext cx="9906000" cy="3782350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 bwMode="auto">
          <a:xfrm flipH="1">
            <a:off x="4828309" y="2632365"/>
            <a:ext cx="249382" cy="969818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814544"/>
      </p:ext>
    </p:extLst>
  </p:cSld>
  <p:clrMapOvr>
    <a:masterClrMapping/>
  </p:clrMapOvr>
  <p:transition xmlns:p14="http://schemas.microsoft.com/office/powerpoint/2010/main" spd="slow" advTm="637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50825" y="1914525"/>
          <a:ext cx="4033838" cy="168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Documento" r:id="rId3" imgW="7315200" imgH="3048000" progId="Word.Document.8">
                  <p:embed/>
                </p:oleObj>
              </mc:Choice>
              <mc:Fallback>
                <p:oleObj name="Documento" r:id="rId3" imgW="7315200" imgH="3048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14525"/>
                        <a:ext cx="4033838" cy="168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250825" y="4059238"/>
          <a:ext cx="4249738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Dokument" r:id="rId5" imgW="7315200" imgH="3002280" progId="Word.Document.8">
                  <p:embed/>
                </p:oleObj>
              </mc:Choice>
              <mc:Fallback>
                <p:oleObj name="Dokument" r:id="rId5" imgW="7315200" imgH="3002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059238"/>
                        <a:ext cx="4249738" cy="125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097463" y="4413258"/>
            <a:ext cx="4668278" cy="19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Не разрушающая система оценки частоты колебаний</a:t>
            </a:r>
          </a:p>
          <a:p>
            <a:pPr>
              <a:defRPr/>
            </a:pPr>
            <a:endParaRPr lang="en-US" sz="18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  <a:p>
            <a:pPr>
              <a:defRPr/>
            </a:pP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Лазерный интерферометр</a:t>
            </a:r>
            <a:endParaRPr lang="en-US" sz="18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  <a:p>
            <a:pPr>
              <a:defRPr/>
            </a:pP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Не подвержен влиянию среды</a:t>
            </a:r>
            <a:endParaRPr lang="en-US" sz="18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</p:txBody>
      </p:sp>
      <p:pic>
        <p:nvPicPr>
          <p:cNvPr id="6" name="Picture 6" descr="\\VBOXSVR\uschc0a\Desktop\ViSCAN_20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1557338"/>
            <a:ext cx="361156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7735" y="3595688"/>
            <a:ext cx="516874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Оценка колебаний после получения импульса</a:t>
            </a:r>
            <a:endParaRPr lang="en-US" sz="18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0825" y="5314950"/>
            <a:ext cx="4028444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tx1"/>
                </a:solidFill>
                <a:latin typeface="HelveticaNeueLT Std Med" pitchFamily="34" charset="0"/>
                <a:ea typeface="Osaka" charset="-128"/>
                <a:cs typeface="+mn-cs"/>
              </a:rPr>
              <a:t>Фурье-анализ отраженного сигнала</a:t>
            </a:r>
            <a:endParaRPr lang="en-US" sz="1800" dirty="0">
              <a:solidFill>
                <a:schemeClr val="tx1"/>
              </a:solidFill>
              <a:latin typeface="HelveticaNeueLT Std Med" pitchFamily="34" charset="0"/>
              <a:ea typeface="Osaka" charset="-128"/>
              <a:cs typeface="+mn-cs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31377" y="766215"/>
            <a:ext cx="10861675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en-CA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Viscan</a:t>
            </a:r>
            <a:r>
              <a:rPr lang="en-CA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</a:t>
            </a: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для определения </a:t>
            </a:r>
            <a:r>
              <a:rPr lang="en-CA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MOE (</a:t>
            </a: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прочности)</a:t>
            </a:r>
            <a:endParaRPr lang="en-CA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  <a:sym typeface="Helvetica Neue Light"/>
            </a:endParaRPr>
          </a:p>
        </p:txBody>
      </p:sp>
      <p:sp>
        <p:nvSpPr>
          <p:cNvPr id="12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8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1233579612"/>
      </p:ext>
    </p:extLst>
  </p:cSld>
  <p:clrMapOvr>
    <a:masterClrMapping/>
  </p:clrMapOvr>
  <p:transition xmlns:p14="http://schemas.microsoft.com/office/powerpoint/2010/main" spd="med" advTm="96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r="11201"/>
          <a:stretch/>
        </p:blipFill>
        <p:spPr>
          <a:xfrm>
            <a:off x="0" y="2542041"/>
            <a:ext cx="9906000" cy="3004564"/>
          </a:xfrm>
          <a:prstGeom prst="rect">
            <a:avLst/>
          </a:prstGeom>
        </p:spPr>
      </p:pic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165100" y="1112968"/>
            <a:ext cx="8978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de-DE" altLang="de-DE" sz="2800" dirty="0" err="1" smtClean="0">
                <a:solidFill>
                  <a:srgbClr val="46B919"/>
                </a:solidFill>
                <a:ea typeface="Osaka" charset="-128"/>
              </a:rPr>
              <a:t>ViSCAN</a:t>
            </a: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 </a:t>
            </a: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ПОСЛЕ </a:t>
            </a: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BOARDSCAN COLOR PLUS</a:t>
            </a:r>
          </a:p>
        </p:txBody>
      </p:sp>
      <p:cxnSp>
        <p:nvCxnSpPr>
          <p:cNvPr id="3" name="Gerade Verbindung mit Pfeil 2"/>
          <p:cNvCxnSpPr/>
          <p:nvPr/>
        </p:nvCxnSpPr>
        <p:spPr bwMode="auto">
          <a:xfrm flipH="1">
            <a:off x="3278906" y="2761674"/>
            <a:ext cx="249382" cy="969818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692230"/>
      </p:ext>
    </p:extLst>
  </p:cSld>
  <p:clrMapOvr>
    <a:masterClrMapping/>
  </p:clrMapOvr>
  <p:transition xmlns:p14="http://schemas.microsoft.com/office/powerpoint/2010/main" spd="slow" advTm="711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2"/>
              </a:rPr>
              <a:t>microtec.eu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1" b="30438"/>
          <a:stretch/>
        </p:blipFill>
        <p:spPr bwMode="auto">
          <a:xfrm>
            <a:off x="5456022" y="1345436"/>
            <a:ext cx="4255091" cy="11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00" y="1856044"/>
            <a:ext cx="3864508" cy="435468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000" dirty="0" smtClean="0"/>
              <a:t>Обработка лесоматериала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 smtClean="0"/>
              <a:t>Пиление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 smtClean="0"/>
              <a:t>Глубокая переработка</a:t>
            </a:r>
            <a:endParaRPr lang="en-US" sz="2000" dirty="0" smtClean="0"/>
          </a:p>
        </p:txBody>
      </p:sp>
      <p:pic>
        <p:nvPicPr>
          <p:cNvPr id="5" name="Picture 5" descr="Goldeneye with x-ray GLDx02_OA_02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776" y="4844603"/>
            <a:ext cx="1960020" cy="1512676"/>
          </a:xfrm>
          <a:prstGeom prst="rect">
            <a:avLst/>
          </a:prstGeom>
        </p:spPr>
      </p:pic>
      <p:pic>
        <p:nvPicPr>
          <p:cNvPr id="6" name="Bild 7" descr="DiSHAP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BDCAD1"/>
              </a:clrFrom>
              <a:clrTo>
                <a:srgbClr val="BDCAD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8643" y="2567361"/>
            <a:ext cx="1668242" cy="111164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4945" y="2534781"/>
            <a:ext cx="1042015" cy="114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magine 13" descr="ViSCAN_2008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040" y="5051443"/>
            <a:ext cx="1707235" cy="1165600"/>
          </a:xfrm>
          <a:prstGeom prst="rect">
            <a:avLst/>
          </a:prstGeom>
        </p:spPr>
      </p:pic>
      <p:pic>
        <p:nvPicPr>
          <p:cNvPr id="9" name="Immagin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39917" y="5174074"/>
            <a:ext cx="1385514" cy="78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20100111 graphic Goldeneye-90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90" y="3881317"/>
            <a:ext cx="2058447" cy="820410"/>
          </a:xfrm>
          <a:prstGeom prst="rect">
            <a:avLst/>
          </a:prstGeom>
        </p:spPr>
      </p:pic>
      <p:pic>
        <p:nvPicPr>
          <p:cNvPr id="11" name="Picture 3" descr="iDSCAN 201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4" y="4375600"/>
            <a:ext cx="1288251" cy="798477"/>
          </a:xfrm>
          <a:prstGeom prst="rect">
            <a:avLst/>
          </a:prstGeom>
        </p:spPr>
      </p:pic>
      <p:pic>
        <p:nvPicPr>
          <p:cNvPr id="12" name="Picture 4" descr="20090226 graphic module Opticam Optilin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65" y="3801345"/>
            <a:ext cx="1074047" cy="576784"/>
          </a:xfrm>
          <a:prstGeom prst="rect">
            <a:avLst/>
          </a:prstGeom>
        </p:spPr>
      </p:pic>
      <p:pic>
        <p:nvPicPr>
          <p:cNvPr id="13" name="Grafik 7" descr="optiside def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6388" y="3764703"/>
            <a:ext cx="1629051" cy="1221788"/>
          </a:xfrm>
          <a:prstGeom prst="rect">
            <a:avLst/>
          </a:prstGeom>
        </p:spPr>
      </p:pic>
      <p:pic>
        <p:nvPicPr>
          <p:cNvPr id="14" name="Picture 9" descr="L:\DrobboxMTB\Dropbox\products\iRED\Ired Images\Ired Product\Kemes.bm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45" y="2481192"/>
            <a:ext cx="1400459" cy="128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"/>
          <p:cNvSpPr txBox="1">
            <a:spLocks/>
          </p:cNvSpPr>
          <p:nvPr/>
        </p:nvSpPr>
        <p:spPr>
          <a:xfrm>
            <a:off x="232170" y="912103"/>
            <a:ext cx="9319200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обширное </a:t>
            </a:r>
            <a:r>
              <a:rPr lang="ru-RU" sz="3600" cap="small" dirty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портфолио </a:t>
            </a:r>
            <a:r>
              <a:rPr lang="ru-RU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систем сканирования 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14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1967260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3"/>
          <p:cNvSpPr/>
          <p:nvPr/>
        </p:nvSpPr>
        <p:spPr>
          <a:xfrm>
            <a:off x="493366" y="1168050"/>
            <a:ext cx="7919359" cy="1369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ru-RU" sz="4900" dirty="0" smtClean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Последние новинки </a:t>
            </a:r>
            <a:r>
              <a:rPr lang="de-DE" sz="4900" dirty="0" err="1" smtClean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Microtec</a:t>
            </a:r>
            <a:endParaRPr lang="de-DE" sz="4900" dirty="0" smtClean="0">
              <a:solidFill>
                <a:srgbClr val="45C8C9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>
              <a:lnSpc>
                <a:spcPct val="9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de-DE" sz="4900" dirty="0" smtClean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  <a:r>
              <a:rPr lang="ru-RU" sz="4900" dirty="0" smtClean="0">
                <a:solidFill>
                  <a:srgbClr val="45C8C9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в области сканирования</a:t>
            </a:r>
            <a:endParaRPr sz="4900" dirty="0">
              <a:solidFill>
                <a:srgbClr val="45C8C9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title"/>
          </p:nvPr>
        </p:nvSpPr>
        <p:spPr>
          <a:xfrm>
            <a:off x="466346" y="2816885"/>
            <a:ext cx="8815276" cy="1966764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700" dirty="0" err="1" smtClean="0">
                <a:latin typeface="Helvetica"/>
                <a:cs typeface="Helvetica"/>
              </a:rPr>
              <a:t>Boardscan</a:t>
            </a:r>
            <a:r>
              <a:rPr lang="en-US" sz="2700" dirty="0" smtClean="0">
                <a:latin typeface="Helvetica"/>
                <a:cs typeface="Helvetica"/>
              </a:rPr>
              <a:t> Color Plus (</a:t>
            </a:r>
            <a:r>
              <a:rPr lang="ru-RU" sz="2700" dirty="0" smtClean="0">
                <a:latin typeface="Helvetica"/>
                <a:cs typeface="Helvetica"/>
              </a:rPr>
              <a:t>сканер оценки качества при поперечной подаче</a:t>
            </a:r>
            <a:r>
              <a:rPr lang="en-US" sz="2700" dirty="0" smtClean="0">
                <a:latin typeface="Helvetica"/>
                <a:cs typeface="Helvetica"/>
              </a:rPr>
              <a:t>)</a:t>
            </a:r>
            <a:r>
              <a:rPr lang="ru-RU" sz="2700" dirty="0" smtClean="0">
                <a:latin typeface="Helvetica"/>
                <a:cs typeface="Helvetica"/>
              </a:rPr>
              <a:t/>
            </a:r>
            <a:br>
              <a:rPr lang="ru-RU" sz="2700" dirty="0" smtClean="0">
                <a:latin typeface="Helvetica"/>
                <a:cs typeface="Helvetica"/>
              </a:rPr>
            </a:br>
            <a:endParaRPr lang="en-US" sz="2700" dirty="0">
              <a:latin typeface="Helvetica"/>
              <a:cs typeface="Helvetica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700" dirty="0" smtClean="0">
                <a:latin typeface="Helvetica"/>
                <a:cs typeface="Helvetica"/>
              </a:rPr>
              <a:t>Goldeneye (</a:t>
            </a:r>
            <a:r>
              <a:rPr lang="ru-RU" sz="2700" dirty="0" smtClean="0">
                <a:latin typeface="Helvetica"/>
                <a:cs typeface="Helvetica"/>
              </a:rPr>
              <a:t>сканер оценки качества при продольной подаче</a:t>
            </a:r>
            <a:r>
              <a:rPr lang="en-US" sz="2700" dirty="0" smtClean="0">
                <a:latin typeface="Helvetica"/>
                <a:cs typeface="Helvetica"/>
              </a:rPr>
              <a:t>)</a:t>
            </a:r>
            <a:endParaRPr lang="en-US" sz="2700" dirty="0">
              <a:latin typeface="Helvetica"/>
              <a:cs typeface="Helvetica"/>
            </a:endParaRPr>
          </a:p>
        </p:txBody>
      </p:sp>
      <p:sp>
        <p:nvSpPr>
          <p:cNvPr id="5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2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3051556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r="24678"/>
          <a:stretch/>
        </p:blipFill>
        <p:spPr bwMode="auto">
          <a:xfrm>
            <a:off x="4784227" y="836534"/>
            <a:ext cx="4462732" cy="559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32170" y="1789615"/>
            <a:ext cx="925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Zurich Lt BT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Применение</a:t>
            </a:r>
            <a:endParaRPr lang="en-AU" sz="2800" dirty="0" smtClean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Триммер</a:t>
            </a:r>
            <a:r>
              <a:rPr lang="en-A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 </a:t>
            </a:r>
            <a:endParaRPr lang="ru-RU" sz="2800" dirty="0" smtClean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9C9D9F"/>
                </a:solidFill>
                <a:latin typeface="Helvetica Black" charset="0"/>
                <a:ea typeface="Osaka" charset="0"/>
                <a:cs typeface="Osaka" charset="0"/>
              </a:rPr>
              <a:t>Линия сортировки</a:t>
            </a:r>
            <a:endParaRPr lang="en-AU" sz="2800" dirty="0">
              <a:solidFill>
                <a:srgbClr val="9C9D9F"/>
              </a:solidFill>
              <a:latin typeface="Helvetica Black" charset="0"/>
              <a:ea typeface="Osaka" charset="0"/>
              <a:cs typeface="Osaka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32170" y="912103"/>
            <a:ext cx="9014789" cy="4619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>
              <a:defRPr/>
            </a:pPr>
            <a:r>
              <a:rPr lang="en-US" sz="3600" cap="small" dirty="0" err="1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Boardscan</a:t>
            </a:r>
            <a:r>
              <a:rPr lang="en-US" sz="3600" cap="small" dirty="0" smtClean="0">
                <a:solidFill>
                  <a:srgbClr val="45C8C9"/>
                </a:solidFill>
                <a:latin typeface="Helvetica Neue Thin"/>
                <a:ea typeface="+mj-ea"/>
                <a:cs typeface="Helvetica Neue Thin"/>
              </a:rPr>
              <a:t> Color Plus</a:t>
            </a:r>
            <a:endParaRPr lang="en-US" sz="3600" cap="small" dirty="0">
              <a:solidFill>
                <a:srgbClr val="45C8C9"/>
              </a:solidFill>
              <a:latin typeface="Helvetica Neue Thin"/>
              <a:ea typeface="+mj-ea"/>
              <a:cs typeface="Helvetica Neue Thin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474017" y="6495145"/>
            <a:ext cx="5237014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Brixen Venezia Linz Vancouver Melbourne </a:t>
            </a:r>
            <a:r>
              <a:rPr sz="1400" u="sng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microtec.eu</a:t>
            </a:r>
          </a:p>
        </p:txBody>
      </p:sp>
    </p:spTree>
    <p:extLst>
      <p:ext uri="{BB962C8B-B14F-4D97-AF65-F5344CB8AC3E}">
        <p14:creationId xmlns:p14="http://schemas.microsoft.com/office/powerpoint/2010/main" val="17122410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165100" y="835888"/>
            <a:ext cx="8978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ПРИМЕРЫ ИНТЕГРАЦИИ СИСТЕМ СКАНИРОВАНИЯ </a:t>
            </a: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SPRINGER</a:t>
            </a:r>
            <a:endParaRPr lang="de-DE" altLang="de-DE" sz="2000" dirty="0">
              <a:solidFill>
                <a:schemeClr val="bg2"/>
              </a:solidFill>
              <a:ea typeface="Osaka" charset="-128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0" y="210588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6744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6" y="824618"/>
            <a:ext cx="8603148" cy="4301574"/>
          </a:xfrm>
          <a:prstGeom prst="rect">
            <a:avLst/>
          </a:prstGeom>
        </p:spPr>
      </p:pic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165100" y="835888"/>
            <a:ext cx="94808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de-DE" sz="2800" dirty="0" smtClean="0">
                <a:solidFill>
                  <a:srgbClr val="46B919"/>
                </a:solidFill>
                <a:ea typeface="Osaka" charset="-128"/>
              </a:rPr>
              <a:t>ИНТЕГРАЦИЯ </a:t>
            </a: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BOARDSCAN COLOR PLUS SPRINGER </a:t>
            </a:r>
            <a:r>
              <a:rPr lang="de-DE" altLang="de-DE" sz="2800" dirty="0">
                <a:solidFill>
                  <a:schemeClr val="tx2"/>
                </a:solidFill>
                <a:ea typeface="Osaka" charset="-128"/>
              </a:rPr>
              <a:t/>
            </a:r>
            <a:br>
              <a:rPr lang="de-DE" altLang="de-DE" sz="2800" dirty="0">
                <a:solidFill>
                  <a:schemeClr val="tx2"/>
                </a:solidFill>
                <a:ea typeface="Osaka" charset="-128"/>
              </a:rPr>
            </a:br>
            <a:r>
              <a:rPr lang="ru-RU" altLang="de-DE" sz="2000" dirty="0" smtClean="0">
                <a:solidFill>
                  <a:schemeClr val="bg2"/>
                </a:solidFill>
                <a:ea typeface="Osaka" charset="-128"/>
              </a:rPr>
              <a:t>до </a:t>
            </a:r>
            <a:r>
              <a:rPr lang="de-DE" altLang="de-DE" sz="2000" dirty="0" smtClean="0">
                <a:solidFill>
                  <a:schemeClr val="bg2"/>
                </a:solidFill>
                <a:ea typeface="Osaka" charset="-128"/>
              </a:rPr>
              <a:t>200 </a:t>
            </a:r>
            <a:r>
              <a:rPr lang="ru-RU" altLang="de-DE" sz="2000" dirty="0" smtClean="0">
                <a:solidFill>
                  <a:schemeClr val="bg2"/>
                </a:solidFill>
                <a:ea typeface="Osaka" charset="-128"/>
              </a:rPr>
              <a:t>захватов в минуту</a:t>
            </a:r>
            <a:endParaRPr lang="de-DE" altLang="de-DE" sz="2000" dirty="0">
              <a:solidFill>
                <a:schemeClr val="bg2"/>
              </a:solidFill>
              <a:ea typeface="Osaka" charset="-128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9983"/>
            <a:ext cx="9906000" cy="164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4979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1" name="Rectangle 2"/>
          <p:cNvSpPr txBox="1">
            <a:spLocks noChangeArrowheads="1"/>
          </p:cNvSpPr>
          <p:nvPr/>
        </p:nvSpPr>
        <p:spPr bwMode="auto">
          <a:xfrm>
            <a:off x="165100" y="826652"/>
            <a:ext cx="8978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de-DE" sz="2800" dirty="0">
                <a:solidFill>
                  <a:srgbClr val="46B919"/>
                </a:solidFill>
                <a:ea typeface="Osaka" charset="-128"/>
              </a:rPr>
              <a:t>ОСНОВНЫЕ КОМПОНЕНТЫ</a:t>
            </a:r>
            <a:r>
              <a:rPr lang="de-DE" altLang="de-DE" sz="2800" dirty="0" smtClean="0">
                <a:solidFill>
                  <a:srgbClr val="46B919"/>
                </a:solidFill>
                <a:ea typeface="Osaka" charset="-128"/>
              </a:rPr>
              <a:t> </a:t>
            </a:r>
            <a:r>
              <a:rPr lang="de-DE" altLang="de-DE" sz="2800" b="1" dirty="0" smtClean="0">
                <a:solidFill>
                  <a:srgbClr val="46B919"/>
                </a:solidFill>
                <a:ea typeface="Osaka" charset="-128"/>
              </a:rPr>
              <a:t>E Feeder 200</a:t>
            </a:r>
            <a:r>
              <a:rPr lang="de-DE" altLang="de-DE" sz="2800" dirty="0">
                <a:solidFill>
                  <a:schemeClr val="tx2"/>
                </a:solidFill>
                <a:ea typeface="Osaka" charset="-128"/>
              </a:rPr>
              <a:t/>
            </a:r>
            <a:br>
              <a:rPr lang="de-DE" altLang="de-DE" sz="2800" dirty="0">
                <a:solidFill>
                  <a:schemeClr val="tx2"/>
                </a:solidFill>
                <a:ea typeface="Osaka" charset="-128"/>
              </a:rPr>
            </a:br>
            <a:endParaRPr lang="de-DE" altLang="de-DE" sz="2000" dirty="0">
              <a:solidFill>
                <a:schemeClr val="bg2"/>
              </a:solidFill>
              <a:ea typeface="Osaka" charset="-128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653"/>
            <a:ext cx="9906000" cy="46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4045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606162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162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ere Präsentation">
  <a:themeElements>
    <a:clrScheme name="Leere Prä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ä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>
          <a:outerShdw blurRad="63500" dist="107763" dir="2700000" algn="ctr" rotWithShape="0">
            <a:srgbClr val="004B7E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>
          <a:outerShdw blurRad="63500" dist="107763" dir="2700000" algn="ctr" rotWithShape="0">
            <a:srgbClr val="004B7E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Leere Prä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162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658</Words>
  <Application>Microsoft Macintosh PowerPoint</Application>
  <PresentationFormat>A4-Papier (210x297 mm)</PresentationFormat>
  <Paragraphs>249</Paragraphs>
  <Slides>34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White</vt:lpstr>
      <vt:lpstr>Leere Präsentation</vt:lpstr>
      <vt:lpstr>Image</vt:lpstr>
      <vt:lpstr>Documento</vt:lpstr>
      <vt:lpstr>Dokument</vt:lpstr>
      <vt:lpstr>PowerPoint-Präsentation</vt:lpstr>
      <vt:lpstr>Что? Неразрушающий анализ древесины  Для кого? Для мировой деревообрабатывающей промышленности  Как? Мы автоматизируем / оптимизируем производственные процессы  Почему? Как/Что мы меняем? Для повышения ценности конечной продукции</vt:lpstr>
      <vt:lpstr>Основные факты</vt:lpstr>
      <vt:lpstr>Обработка лесоматериала    Пиление    Глубокая переработка</vt:lpstr>
      <vt:lpstr>Boardscan Color Plus (сканер оценки качества при поперечной подаче)  Goldeneye (сканер оценки качества при продольной подаче)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Geier, Karin</dc:creator>
  <cp:lastModifiedBy>Anastasia Zavodchikova</cp:lastModifiedBy>
  <cp:revision>114</cp:revision>
  <cp:lastPrinted>2015-10-19T14:30:35Z</cp:lastPrinted>
  <dcterms:modified xsi:type="dcterms:W3CDTF">2015-11-30T10:18:52Z</dcterms:modified>
</cp:coreProperties>
</file>